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5" r:id="rId1"/>
    <p:sldMasterId id="2147483974" r:id="rId2"/>
    <p:sldMasterId id="2147483987" r:id="rId3"/>
    <p:sldMasterId id="2147484013" r:id="rId4"/>
  </p:sldMasterIdLst>
  <p:notesMasterIdLst>
    <p:notesMasterId r:id="rId35"/>
  </p:notesMasterIdLst>
  <p:handoutMasterIdLst>
    <p:handoutMasterId r:id="rId36"/>
  </p:handoutMasterIdLst>
  <p:sldIdLst>
    <p:sldId id="596" r:id="rId5"/>
    <p:sldId id="814" r:id="rId6"/>
    <p:sldId id="815" r:id="rId7"/>
    <p:sldId id="825" r:id="rId8"/>
    <p:sldId id="754" r:id="rId9"/>
    <p:sldId id="806" r:id="rId10"/>
    <p:sldId id="832" r:id="rId11"/>
    <p:sldId id="831" r:id="rId12"/>
    <p:sldId id="769" r:id="rId13"/>
    <p:sldId id="767" r:id="rId14"/>
    <p:sldId id="773" r:id="rId15"/>
    <p:sldId id="775" r:id="rId16"/>
    <p:sldId id="808" r:id="rId17"/>
    <p:sldId id="830" r:id="rId18"/>
    <p:sldId id="812" r:id="rId19"/>
    <p:sldId id="759" r:id="rId20"/>
    <p:sldId id="760" r:id="rId21"/>
    <p:sldId id="776" r:id="rId22"/>
    <p:sldId id="763" r:id="rId23"/>
    <p:sldId id="791" r:id="rId24"/>
    <p:sldId id="816" r:id="rId25"/>
    <p:sldId id="817" r:id="rId26"/>
    <p:sldId id="829" r:id="rId27"/>
    <p:sldId id="819" r:id="rId28"/>
    <p:sldId id="821" r:id="rId29"/>
    <p:sldId id="822" r:id="rId30"/>
    <p:sldId id="823" r:id="rId31"/>
    <p:sldId id="824" r:id="rId32"/>
    <p:sldId id="692" r:id="rId33"/>
    <p:sldId id="813"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B0F03"/>
    <a:srgbClr val="24F719"/>
    <a:srgbClr val="660066"/>
    <a:srgbClr val="111111"/>
    <a:srgbClr val="FF1605"/>
    <a:srgbClr val="FFFF26"/>
    <a:srgbClr val="78DC34"/>
    <a:srgbClr val="90CF09"/>
  </p:clrMru>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7207" autoAdjust="0"/>
  </p:normalViewPr>
  <p:slideViewPr>
    <p:cSldViewPr snapToGrid="0">
      <p:cViewPr varScale="1">
        <p:scale>
          <a:sx n="75" d="100"/>
          <a:sy n="75" d="100"/>
        </p:scale>
        <p:origin x="-90" y="-114"/>
      </p:cViewPr>
      <p:guideLst>
        <p:guide orient="horz" pos="3511"/>
        <p:guide orient="horz" pos="96"/>
        <p:guide orient="horz" pos="3637"/>
        <p:guide orient="horz" pos="3311"/>
        <p:guide orient="horz" pos="629"/>
        <p:guide orient="horz" pos="4208"/>
        <p:guide pos="211"/>
        <p:guide pos="5334"/>
        <p:guide pos="5556"/>
        <p:guide pos="657"/>
      </p:guideLst>
    </p:cSldViewPr>
  </p:slideViewPr>
  <p:outlineViewPr>
    <p:cViewPr>
      <p:scale>
        <a:sx n="33" d="100"/>
        <a:sy n="33" d="100"/>
      </p:scale>
      <p:origin x="0" y="10494"/>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newserver\userdata\_Hrg\JamieLane\temp\Oil%20Char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4"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mwoodworth\My%20Documents\Presentations\A%20through%20L\GSU%20May%202011\Atlanta%20Employme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565387139107949E-2"/>
          <c:y val="3.8892377215891206E-2"/>
          <c:w val="0.87247112860892395"/>
          <c:h val="0.92221524556821777"/>
        </c:manualLayout>
      </c:layout>
      <c:lineChart>
        <c:grouping val="standard"/>
        <c:ser>
          <c:idx val="0"/>
          <c:order val="0"/>
          <c:tx>
            <c:strRef>
              <c:f>Sheet1!$B$1</c:f>
              <c:strCache>
                <c:ptCount val="1"/>
                <c:pt idx="0">
                  <c:v>Employment</c:v>
                </c:pt>
              </c:strCache>
            </c:strRef>
          </c:tx>
          <c:spPr>
            <a:ln w="34761" cmpd="sng">
              <a:prstDash val="dashDot"/>
            </a:ln>
            <a:effectLst>
              <a:outerShdw blurRad="50800" dist="38100" dir="2700000" algn="tl" rotWithShape="0">
                <a:prstClr val="black">
                  <a:alpha val="40000"/>
                </a:prstClr>
              </a:outerShdw>
            </a:effectLst>
          </c:spPr>
          <c:marker>
            <c:symbol val="none"/>
          </c:marker>
          <c:cat>
            <c:numRef>
              <c:f>Sheet1!$A$2:$A$100</c:f>
              <c:numCache>
                <c:formatCode>General</c:formatCode>
                <c:ptCount val="99"/>
                <c:pt idx="0">
                  <c:v>1989</c:v>
                </c:pt>
                <c:pt idx="1">
                  <c:v>1989</c:v>
                </c:pt>
                <c:pt idx="2">
                  <c:v>1989</c:v>
                </c:pt>
                <c:pt idx="3">
                  <c:v>1989</c:v>
                </c:pt>
                <c:pt idx="4">
                  <c:v>1990</c:v>
                </c:pt>
                <c:pt idx="5">
                  <c:v>1990</c:v>
                </c:pt>
                <c:pt idx="6">
                  <c:v>1990</c:v>
                </c:pt>
                <c:pt idx="7">
                  <c:v>1990</c:v>
                </c:pt>
                <c:pt idx="8">
                  <c:v>1991</c:v>
                </c:pt>
                <c:pt idx="9">
                  <c:v>1991</c:v>
                </c:pt>
                <c:pt idx="10">
                  <c:v>1991</c:v>
                </c:pt>
                <c:pt idx="11">
                  <c:v>1991</c:v>
                </c:pt>
                <c:pt idx="12">
                  <c:v>1992</c:v>
                </c:pt>
                <c:pt idx="13">
                  <c:v>1992</c:v>
                </c:pt>
                <c:pt idx="14">
                  <c:v>1992</c:v>
                </c:pt>
                <c:pt idx="15">
                  <c:v>1992</c:v>
                </c:pt>
                <c:pt idx="16">
                  <c:v>1993</c:v>
                </c:pt>
                <c:pt idx="17">
                  <c:v>1993</c:v>
                </c:pt>
                <c:pt idx="18">
                  <c:v>1993</c:v>
                </c:pt>
                <c:pt idx="19">
                  <c:v>1993</c:v>
                </c:pt>
                <c:pt idx="20">
                  <c:v>1994</c:v>
                </c:pt>
                <c:pt idx="21">
                  <c:v>1994</c:v>
                </c:pt>
                <c:pt idx="22">
                  <c:v>1994</c:v>
                </c:pt>
                <c:pt idx="23">
                  <c:v>1994</c:v>
                </c:pt>
                <c:pt idx="24">
                  <c:v>1995</c:v>
                </c:pt>
                <c:pt idx="25">
                  <c:v>1995</c:v>
                </c:pt>
                <c:pt idx="26">
                  <c:v>1995</c:v>
                </c:pt>
                <c:pt idx="27">
                  <c:v>1995</c:v>
                </c:pt>
                <c:pt idx="28">
                  <c:v>1996</c:v>
                </c:pt>
                <c:pt idx="29">
                  <c:v>1996</c:v>
                </c:pt>
                <c:pt idx="30">
                  <c:v>1996</c:v>
                </c:pt>
                <c:pt idx="31">
                  <c:v>1996</c:v>
                </c:pt>
                <c:pt idx="32">
                  <c:v>1997</c:v>
                </c:pt>
                <c:pt idx="33">
                  <c:v>1997</c:v>
                </c:pt>
                <c:pt idx="34">
                  <c:v>1997</c:v>
                </c:pt>
                <c:pt idx="35">
                  <c:v>1997</c:v>
                </c:pt>
                <c:pt idx="36">
                  <c:v>1998</c:v>
                </c:pt>
                <c:pt idx="37">
                  <c:v>1998</c:v>
                </c:pt>
                <c:pt idx="38">
                  <c:v>1998</c:v>
                </c:pt>
                <c:pt idx="39">
                  <c:v>1998</c:v>
                </c:pt>
                <c:pt idx="40">
                  <c:v>1999</c:v>
                </c:pt>
                <c:pt idx="41">
                  <c:v>1999</c:v>
                </c:pt>
                <c:pt idx="42">
                  <c:v>1999</c:v>
                </c:pt>
                <c:pt idx="43">
                  <c:v>1999</c:v>
                </c:pt>
                <c:pt idx="44">
                  <c:v>2000</c:v>
                </c:pt>
                <c:pt idx="45">
                  <c:v>2000</c:v>
                </c:pt>
                <c:pt idx="46">
                  <c:v>2000</c:v>
                </c:pt>
                <c:pt idx="47">
                  <c:v>2000</c:v>
                </c:pt>
                <c:pt idx="48">
                  <c:v>2001</c:v>
                </c:pt>
                <c:pt idx="49">
                  <c:v>2001</c:v>
                </c:pt>
                <c:pt idx="50">
                  <c:v>2001</c:v>
                </c:pt>
                <c:pt idx="51">
                  <c:v>2001</c:v>
                </c:pt>
                <c:pt idx="52">
                  <c:v>2002</c:v>
                </c:pt>
                <c:pt idx="53">
                  <c:v>2002</c:v>
                </c:pt>
                <c:pt idx="54">
                  <c:v>2002</c:v>
                </c:pt>
                <c:pt idx="55">
                  <c:v>2002</c:v>
                </c:pt>
                <c:pt idx="56">
                  <c:v>2003</c:v>
                </c:pt>
                <c:pt idx="57">
                  <c:v>2003</c:v>
                </c:pt>
                <c:pt idx="58">
                  <c:v>2003</c:v>
                </c:pt>
                <c:pt idx="59">
                  <c:v>2003</c:v>
                </c:pt>
                <c:pt idx="60">
                  <c:v>2004</c:v>
                </c:pt>
                <c:pt idx="61">
                  <c:v>2004</c:v>
                </c:pt>
                <c:pt idx="62">
                  <c:v>2004</c:v>
                </c:pt>
                <c:pt idx="63">
                  <c:v>2004</c:v>
                </c:pt>
                <c:pt idx="64">
                  <c:v>2005</c:v>
                </c:pt>
                <c:pt idx="65">
                  <c:v>2005</c:v>
                </c:pt>
                <c:pt idx="66">
                  <c:v>2005</c:v>
                </c:pt>
                <c:pt idx="67">
                  <c:v>2005</c:v>
                </c:pt>
                <c:pt idx="68">
                  <c:v>2006</c:v>
                </c:pt>
                <c:pt idx="69">
                  <c:v>2006</c:v>
                </c:pt>
                <c:pt idx="70">
                  <c:v>2006</c:v>
                </c:pt>
                <c:pt idx="71">
                  <c:v>2006</c:v>
                </c:pt>
                <c:pt idx="72">
                  <c:v>2007</c:v>
                </c:pt>
                <c:pt idx="73">
                  <c:v>2007</c:v>
                </c:pt>
                <c:pt idx="74">
                  <c:v>2007</c:v>
                </c:pt>
                <c:pt idx="75">
                  <c:v>2007</c:v>
                </c:pt>
                <c:pt idx="76">
                  <c:v>2008</c:v>
                </c:pt>
                <c:pt idx="77">
                  <c:v>2008</c:v>
                </c:pt>
                <c:pt idx="78">
                  <c:v>2008</c:v>
                </c:pt>
                <c:pt idx="79">
                  <c:v>2008</c:v>
                </c:pt>
                <c:pt idx="80">
                  <c:v>2009</c:v>
                </c:pt>
                <c:pt idx="81">
                  <c:v>2009</c:v>
                </c:pt>
                <c:pt idx="82">
                  <c:v>2009</c:v>
                </c:pt>
                <c:pt idx="83">
                  <c:v>2009</c:v>
                </c:pt>
                <c:pt idx="84">
                  <c:v>2010</c:v>
                </c:pt>
                <c:pt idx="85">
                  <c:v>2010</c:v>
                </c:pt>
                <c:pt idx="86">
                  <c:v>2010</c:v>
                </c:pt>
                <c:pt idx="87">
                  <c:v>2010</c:v>
                </c:pt>
                <c:pt idx="88">
                  <c:v>2011</c:v>
                </c:pt>
                <c:pt idx="89">
                  <c:v>2011</c:v>
                </c:pt>
                <c:pt idx="90">
                  <c:v>2011</c:v>
                </c:pt>
                <c:pt idx="91">
                  <c:v>2011</c:v>
                </c:pt>
                <c:pt idx="92">
                  <c:v>2012</c:v>
                </c:pt>
                <c:pt idx="93">
                  <c:v>2012</c:v>
                </c:pt>
                <c:pt idx="94">
                  <c:v>2012</c:v>
                </c:pt>
                <c:pt idx="95">
                  <c:v>2012</c:v>
                </c:pt>
                <c:pt idx="96">
                  <c:v>2013</c:v>
                </c:pt>
                <c:pt idx="97">
                  <c:v>2013</c:v>
                </c:pt>
                <c:pt idx="98">
                  <c:v>2013</c:v>
                </c:pt>
              </c:numCache>
            </c:numRef>
          </c:cat>
          <c:val>
            <c:numRef>
              <c:f>Sheet1!$B$2:$B$100</c:f>
              <c:numCache>
                <c:formatCode>0.0%</c:formatCode>
                <c:ptCount val="99"/>
                <c:pt idx="0">
                  <c:v>3.1696406427200632E-2</c:v>
                </c:pt>
                <c:pt idx="1">
                  <c:v>3.0512283092742933E-2</c:v>
                </c:pt>
                <c:pt idx="2">
                  <c:v>2.8217348898798289E-2</c:v>
                </c:pt>
                <c:pt idx="3">
                  <c:v>2.5365391688285992E-2</c:v>
                </c:pt>
                <c:pt idx="4">
                  <c:v>2.226403534934657E-2</c:v>
                </c:pt>
                <c:pt idx="5">
                  <c:v>1.9719129434692357E-2</c:v>
                </c:pt>
                <c:pt idx="6">
                  <c:v>1.7343110532748451E-2</c:v>
                </c:pt>
                <c:pt idx="7">
                  <c:v>1.37209221505662E-2</c:v>
                </c:pt>
                <c:pt idx="8">
                  <c:v>7.5564661812281752E-3</c:v>
                </c:pt>
                <c:pt idx="9">
                  <c:v>-1.9601629552546006E-4</c:v>
                </c:pt>
                <c:pt idx="10">
                  <c:v>-6.6640914353373404E-3</c:v>
                </c:pt>
                <c:pt idx="11">
                  <c:v>-1.0094452446417346E-2</c:v>
                </c:pt>
                <c:pt idx="12">
                  <c:v>-9.6816740571968596E-3</c:v>
                </c:pt>
                <c:pt idx="13">
                  <c:v>-5.6211414613597833E-3</c:v>
                </c:pt>
                <c:pt idx="14">
                  <c:v>-1.2480796318893601E-3</c:v>
                </c:pt>
                <c:pt idx="15">
                  <c:v>3.1243325381197459E-3</c:v>
                </c:pt>
                <c:pt idx="16">
                  <c:v>7.8381869895675083E-3</c:v>
                </c:pt>
                <c:pt idx="17">
                  <c:v>1.154639227829102E-2</c:v>
                </c:pt>
                <c:pt idx="18">
                  <c:v>1.5606210374200237E-2</c:v>
                </c:pt>
                <c:pt idx="19">
                  <c:v>1.9535677513100761E-2</c:v>
                </c:pt>
                <c:pt idx="20">
                  <c:v>2.2459125433277292E-2</c:v>
                </c:pt>
                <c:pt idx="21">
                  <c:v>2.5676800291395352E-2</c:v>
                </c:pt>
                <c:pt idx="22">
                  <c:v>2.8584027863959551E-2</c:v>
                </c:pt>
                <c:pt idx="23">
                  <c:v>3.0968920857247784E-2</c:v>
                </c:pt>
                <c:pt idx="24">
                  <c:v>3.28767477859176E-2</c:v>
                </c:pt>
                <c:pt idx="25">
                  <c:v>3.235695384077087E-2</c:v>
                </c:pt>
                <c:pt idx="26">
                  <c:v>3.0000441023466291E-2</c:v>
                </c:pt>
                <c:pt idx="27">
                  <c:v>2.6516057734423011E-2</c:v>
                </c:pt>
                <c:pt idx="28">
                  <c:v>2.2258189111740209E-2</c:v>
                </c:pt>
                <c:pt idx="29">
                  <c:v>2.0130230004426892E-2</c:v>
                </c:pt>
                <c:pt idx="30">
                  <c:v>1.9665105090810951E-2</c:v>
                </c:pt>
                <c:pt idx="31">
                  <c:v>2.0377538514683272E-2</c:v>
                </c:pt>
                <c:pt idx="32">
                  <c:v>2.2409335109608401E-2</c:v>
                </c:pt>
                <c:pt idx="33">
                  <c:v>2.3820020086296238E-2</c:v>
                </c:pt>
                <c:pt idx="34">
                  <c:v>2.4632180351724792E-2</c:v>
                </c:pt>
                <c:pt idx="35">
                  <c:v>2.5632479700464252E-2</c:v>
                </c:pt>
                <c:pt idx="36">
                  <c:v>2.6087550347016486E-2</c:v>
                </c:pt>
                <c:pt idx="37">
                  <c:v>2.6236201102416291E-2</c:v>
                </c:pt>
                <c:pt idx="38">
                  <c:v>2.6473121718193583E-2</c:v>
                </c:pt>
                <c:pt idx="39">
                  <c:v>2.5714758160042588E-2</c:v>
                </c:pt>
                <c:pt idx="40">
                  <c:v>2.4978703848260401E-2</c:v>
                </c:pt>
                <c:pt idx="41">
                  <c:v>2.4496373463197402E-2</c:v>
                </c:pt>
                <c:pt idx="42">
                  <c:v>2.4069077072377609E-2</c:v>
                </c:pt>
                <c:pt idx="43">
                  <c:v>2.4367162168771276E-2</c:v>
                </c:pt>
                <c:pt idx="44">
                  <c:v>2.4704017545718011E-2</c:v>
                </c:pt>
                <c:pt idx="45">
                  <c:v>2.4883661543639201E-2</c:v>
                </c:pt>
                <c:pt idx="46">
                  <c:v>2.4058665701432828E-2</c:v>
                </c:pt>
                <c:pt idx="47">
                  <c:v>2.1746781076440957E-2</c:v>
                </c:pt>
                <c:pt idx="48">
                  <c:v>1.8252386167576521E-2</c:v>
                </c:pt>
                <c:pt idx="49">
                  <c:v>1.2715500180231043E-2</c:v>
                </c:pt>
                <c:pt idx="50">
                  <c:v>6.8941730653728434E-3</c:v>
                </c:pt>
                <c:pt idx="51">
                  <c:v>3.0365310960145598E-4</c:v>
                </c:pt>
                <c:pt idx="52">
                  <c:v>-6.3228791774458115E-3</c:v>
                </c:pt>
                <c:pt idx="53">
                  <c:v>-1.0399687275807784E-2</c:v>
                </c:pt>
                <c:pt idx="54">
                  <c:v>-1.2633433151449358E-2</c:v>
                </c:pt>
                <c:pt idx="55">
                  <c:v>-1.1281735224731294E-2</c:v>
                </c:pt>
                <c:pt idx="56">
                  <c:v>-8.2372721559739719E-3</c:v>
                </c:pt>
                <c:pt idx="57">
                  <c:v>-5.7935406007161424E-3</c:v>
                </c:pt>
                <c:pt idx="58">
                  <c:v>-3.6945959458467258E-3</c:v>
                </c:pt>
                <c:pt idx="59">
                  <c:v>-2.6422310887615E-3</c:v>
                </c:pt>
                <c:pt idx="60">
                  <c:v>-9.7973922026673246E-4</c:v>
                </c:pt>
                <c:pt idx="61">
                  <c:v>2.7622401956574616E-3</c:v>
                </c:pt>
                <c:pt idx="62">
                  <c:v>6.8592134202891302E-3</c:v>
                </c:pt>
                <c:pt idx="63">
                  <c:v>1.0948354046454323E-2</c:v>
                </c:pt>
                <c:pt idx="64">
                  <c:v>1.4061839312218029E-2</c:v>
                </c:pt>
                <c:pt idx="65">
                  <c:v>1.5293069188184519E-2</c:v>
                </c:pt>
                <c:pt idx="66">
                  <c:v>1.6680831888954632E-2</c:v>
                </c:pt>
                <c:pt idx="67">
                  <c:v>1.7306092540441798E-2</c:v>
                </c:pt>
                <c:pt idx="68">
                  <c:v>1.8438072052448851E-2</c:v>
                </c:pt>
                <c:pt idx="69">
                  <c:v>1.9177014195189301E-2</c:v>
                </c:pt>
                <c:pt idx="70">
                  <c:v>1.8531277996033827E-2</c:v>
                </c:pt>
                <c:pt idx="71">
                  <c:v>1.7899657923365838E-2</c:v>
                </c:pt>
                <c:pt idx="72">
                  <c:v>1.6113291359116325E-2</c:v>
                </c:pt>
                <c:pt idx="73">
                  <c:v>1.4487181966644724E-2</c:v>
                </c:pt>
                <c:pt idx="74">
                  <c:v>1.2787462990924918E-2</c:v>
                </c:pt>
                <c:pt idx="75">
                  <c:v>1.1048985289519258E-2</c:v>
                </c:pt>
                <c:pt idx="76">
                  <c:v>8.9243851120295366E-3</c:v>
                </c:pt>
                <c:pt idx="77">
                  <c:v>5.5687659237305424E-3</c:v>
                </c:pt>
                <c:pt idx="78">
                  <c:v>1.415758600722461E-3</c:v>
                </c:pt>
                <c:pt idx="79">
                  <c:v>-5.8853234619136502E-3</c:v>
                </c:pt>
                <c:pt idx="80">
                  <c:v>-1.6340208914104322E-2</c:v>
                </c:pt>
                <c:pt idx="81">
                  <c:v>-2.7703760168184217E-2</c:v>
                </c:pt>
                <c:pt idx="82">
                  <c:v>-3.8077508294266045E-2</c:v>
                </c:pt>
                <c:pt idx="83">
                  <c:v>-4.2884623877720178E-2</c:v>
                </c:pt>
                <c:pt idx="84">
                  <c:v>-3.9536599514610644E-2</c:v>
                </c:pt>
                <c:pt idx="85">
                  <c:v>-2.9312738859979912E-2</c:v>
                </c:pt>
                <c:pt idx="86">
                  <c:v>-1.6817886815208141E-2</c:v>
                </c:pt>
                <c:pt idx="87">
                  <c:v>-4.8893624850493448E-3</c:v>
                </c:pt>
                <c:pt idx="88">
                  <c:v>4.0420655098745194E-3</c:v>
                </c:pt>
                <c:pt idx="89">
                  <c:v>8.6180302055048046E-3</c:v>
                </c:pt>
                <c:pt idx="90">
                  <c:v>1.3143917774393776E-2</c:v>
                </c:pt>
                <c:pt idx="91">
                  <c:v>1.7223159124399371E-2</c:v>
                </c:pt>
                <c:pt idx="92">
                  <c:v>2.0499318953033217E-2</c:v>
                </c:pt>
                <c:pt idx="93">
                  <c:v>2.3544546671129998E-2</c:v>
                </c:pt>
                <c:pt idx="94">
                  <c:v>2.4597442073592386E-2</c:v>
                </c:pt>
                <c:pt idx="95">
                  <c:v>2.4155758641813466E-2</c:v>
                </c:pt>
                <c:pt idx="96">
                  <c:v>2.3478925488099357E-2</c:v>
                </c:pt>
                <c:pt idx="97">
                  <c:v>2.3178869125366874E-2</c:v>
                </c:pt>
                <c:pt idx="98">
                  <c:v>2.3517642384361489E-2</c:v>
                </c:pt>
              </c:numCache>
            </c:numRef>
          </c:val>
        </c:ser>
        <c:ser>
          <c:idx val="1"/>
          <c:order val="1"/>
          <c:tx>
            <c:strRef>
              <c:f>Sheet1!$C$1</c:f>
              <c:strCache>
                <c:ptCount val="1"/>
                <c:pt idx="0">
                  <c:v>Demand</c:v>
                </c:pt>
              </c:strCache>
            </c:strRef>
          </c:tx>
          <c:spPr>
            <a:ln w="34761" cmpd="sng">
              <a:prstDash val="lgDashDotDot"/>
            </a:ln>
            <a:effectLst>
              <a:outerShdw blurRad="50800" dist="38100" dir="2700000" algn="tl" rotWithShape="0">
                <a:prstClr val="black">
                  <a:alpha val="40000"/>
                </a:prstClr>
              </a:outerShdw>
            </a:effectLst>
          </c:spPr>
          <c:marker>
            <c:symbol val="none"/>
          </c:marker>
          <c:cat>
            <c:numRef>
              <c:f>Sheet1!$A$2:$A$100</c:f>
              <c:numCache>
                <c:formatCode>General</c:formatCode>
                <c:ptCount val="99"/>
                <c:pt idx="0">
                  <c:v>1989</c:v>
                </c:pt>
                <c:pt idx="1">
                  <c:v>1989</c:v>
                </c:pt>
                <c:pt idx="2">
                  <c:v>1989</c:v>
                </c:pt>
                <c:pt idx="3">
                  <c:v>1989</c:v>
                </c:pt>
                <c:pt idx="4">
                  <c:v>1990</c:v>
                </c:pt>
                <c:pt idx="5">
                  <c:v>1990</c:v>
                </c:pt>
                <c:pt idx="6">
                  <c:v>1990</c:v>
                </c:pt>
                <c:pt idx="7">
                  <c:v>1990</c:v>
                </c:pt>
                <c:pt idx="8">
                  <c:v>1991</c:v>
                </c:pt>
                <c:pt idx="9">
                  <c:v>1991</c:v>
                </c:pt>
                <c:pt idx="10">
                  <c:v>1991</c:v>
                </c:pt>
                <c:pt idx="11">
                  <c:v>1991</c:v>
                </c:pt>
                <c:pt idx="12">
                  <c:v>1992</c:v>
                </c:pt>
                <c:pt idx="13">
                  <c:v>1992</c:v>
                </c:pt>
                <c:pt idx="14">
                  <c:v>1992</c:v>
                </c:pt>
                <c:pt idx="15">
                  <c:v>1992</c:v>
                </c:pt>
                <c:pt idx="16">
                  <c:v>1993</c:v>
                </c:pt>
                <c:pt idx="17">
                  <c:v>1993</c:v>
                </c:pt>
                <c:pt idx="18">
                  <c:v>1993</c:v>
                </c:pt>
                <c:pt idx="19">
                  <c:v>1993</c:v>
                </c:pt>
                <c:pt idx="20">
                  <c:v>1994</c:v>
                </c:pt>
                <c:pt idx="21">
                  <c:v>1994</c:v>
                </c:pt>
                <c:pt idx="22">
                  <c:v>1994</c:v>
                </c:pt>
                <c:pt idx="23">
                  <c:v>1994</c:v>
                </c:pt>
                <c:pt idx="24">
                  <c:v>1995</c:v>
                </c:pt>
                <c:pt idx="25">
                  <c:v>1995</c:v>
                </c:pt>
                <c:pt idx="26">
                  <c:v>1995</c:v>
                </c:pt>
                <c:pt idx="27">
                  <c:v>1995</c:v>
                </c:pt>
                <c:pt idx="28">
                  <c:v>1996</c:v>
                </c:pt>
                <c:pt idx="29">
                  <c:v>1996</c:v>
                </c:pt>
                <c:pt idx="30">
                  <c:v>1996</c:v>
                </c:pt>
                <c:pt idx="31">
                  <c:v>1996</c:v>
                </c:pt>
                <c:pt idx="32">
                  <c:v>1997</c:v>
                </c:pt>
                <c:pt idx="33">
                  <c:v>1997</c:v>
                </c:pt>
                <c:pt idx="34">
                  <c:v>1997</c:v>
                </c:pt>
                <c:pt idx="35">
                  <c:v>1997</c:v>
                </c:pt>
                <c:pt idx="36">
                  <c:v>1998</c:v>
                </c:pt>
                <c:pt idx="37">
                  <c:v>1998</c:v>
                </c:pt>
                <c:pt idx="38">
                  <c:v>1998</c:v>
                </c:pt>
                <c:pt idx="39">
                  <c:v>1998</c:v>
                </c:pt>
                <c:pt idx="40">
                  <c:v>1999</c:v>
                </c:pt>
                <c:pt idx="41">
                  <c:v>1999</c:v>
                </c:pt>
                <c:pt idx="42">
                  <c:v>1999</c:v>
                </c:pt>
                <c:pt idx="43">
                  <c:v>1999</c:v>
                </c:pt>
                <c:pt idx="44">
                  <c:v>2000</c:v>
                </c:pt>
                <c:pt idx="45">
                  <c:v>2000</c:v>
                </c:pt>
                <c:pt idx="46">
                  <c:v>2000</c:v>
                </c:pt>
                <c:pt idx="47">
                  <c:v>2000</c:v>
                </c:pt>
                <c:pt idx="48">
                  <c:v>2001</c:v>
                </c:pt>
                <c:pt idx="49">
                  <c:v>2001</c:v>
                </c:pt>
                <c:pt idx="50">
                  <c:v>2001</c:v>
                </c:pt>
                <c:pt idx="51">
                  <c:v>2001</c:v>
                </c:pt>
                <c:pt idx="52">
                  <c:v>2002</c:v>
                </c:pt>
                <c:pt idx="53">
                  <c:v>2002</c:v>
                </c:pt>
                <c:pt idx="54">
                  <c:v>2002</c:v>
                </c:pt>
                <c:pt idx="55">
                  <c:v>2002</c:v>
                </c:pt>
                <c:pt idx="56">
                  <c:v>2003</c:v>
                </c:pt>
                <c:pt idx="57">
                  <c:v>2003</c:v>
                </c:pt>
                <c:pt idx="58">
                  <c:v>2003</c:v>
                </c:pt>
                <c:pt idx="59">
                  <c:v>2003</c:v>
                </c:pt>
                <c:pt idx="60">
                  <c:v>2004</c:v>
                </c:pt>
                <c:pt idx="61">
                  <c:v>2004</c:v>
                </c:pt>
                <c:pt idx="62">
                  <c:v>2004</c:v>
                </c:pt>
                <c:pt idx="63">
                  <c:v>2004</c:v>
                </c:pt>
                <c:pt idx="64">
                  <c:v>2005</c:v>
                </c:pt>
                <c:pt idx="65">
                  <c:v>2005</c:v>
                </c:pt>
                <c:pt idx="66">
                  <c:v>2005</c:v>
                </c:pt>
                <c:pt idx="67">
                  <c:v>2005</c:v>
                </c:pt>
                <c:pt idx="68">
                  <c:v>2006</c:v>
                </c:pt>
                <c:pt idx="69">
                  <c:v>2006</c:v>
                </c:pt>
                <c:pt idx="70">
                  <c:v>2006</c:v>
                </c:pt>
                <c:pt idx="71">
                  <c:v>2006</c:v>
                </c:pt>
                <c:pt idx="72">
                  <c:v>2007</c:v>
                </c:pt>
                <c:pt idx="73">
                  <c:v>2007</c:v>
                </c:pt>
                <c:pt idx="74">
                  <c:v>2007</c:v>
                </c:pt>
                <c:pt idx="75">
                  <c:v>2007</c:v>
                </c:pt>
                <c:pt idx="76">
                  <c:v>2008</c:v>
                </c:pt>
                <c:pt idx="77">
                  <c:v>2008</c:v>
                </c:pt>
                <c:pt idx="78">
                  <c:v>2008</c:v>
                </c:pt>
                <c:pt idx="79">
                  <c:v>2008</c:v>
                </c:pt>
                <c:pt idx="80">
                  <c:v>2009</c:v>
                </c:pt>
                <c:pt idx="81">
                  <c:v>2009</c:v>
                </c:pt>
                <c:pt idx="82">
                  <c:v>2009</c:v>
                </c:pt>
                <c:pt idx="83">
                  <c:v>2009</c:v>
                </c:pt>
                <c:pt idx="84">
                  <c:v>2010</c:v>
                </c:pt>
                <c:pt idx="85">
                  <c:v>2010</c:v>
                </c:pt>
                <c:pt idx="86">
                  <c:v>2010</c:v>
                </c:pt>
                <c:pt idx="87">
                  <c:v>2010</c:v>
                </c:pt>
                <c:pt idx="88">
                  <c:v>2011</c:v>
                </c:pt>
                <c:pt idx="89">
                  <c:v>2011</c:v>
                </c:pt>
                <c:pt idx="90">
                  <c:v>2011</c:v>
                </c:pt>
                <c:pt idx="91">
                  <c:v>2011</c:v>
                </c:pt>
                <c:pt idx="92">
                  <c:v>2012</c:v>
                </c:pt>
                <c:pt idx="93">
                  <c:v>2012</c:v>
                </c:pt>
                <c:pt idx="94">
                  <c:v>2012</c:v>
                </c:pt>
                <c:pt idx="95">
                  <c:v>2012</c:v>
                </c:pt>
                <c:pt idx="96">
                  <c:v>2013</c:v>
                </c:pt>
                <c:pt idx="97">
                  <c:v>2013</c:v>
                </c:pt>
                <c:pt idx="98">
                  <c:v>2013</c:v>
                </c:pt>
              </c:numCache>
            </c:numRef>
          </c:cat>
          <c:val>
            <c:numRef>
              <c:f>Sheet1!$C$2:$C$100</c:f>
              <c:numCache>
                <c:formatCode>0.0%</c:formatCode>
                <c:ptCount val="99"/>
                <c:pt idx="0">
                  <c:v>5.2758257545331276E-2</c:v>
                </c:pt>
                <c:pt idx="1">
                  <c:v>5.3280907220693473E-2</c:v>
                </c:pt>
                <c:pt idx="2">
                  <c:v>5.2178840387866056E-2</c:v>
                </c:pt>
                <c:pt idx="3">
                  <c:v>5.1689145679647504E-2</c:v>
                </c:pt>
                <c:pt idx="4">
                  <c:v>4.9273972291569546E-2</c:v>
                </c:pt>
                <c:pt idx="5">
                  <c:v>4.3779615365812895E-2</c:v>
                </c:pt>
                <c:pt idx="6">
                  <c:v>3.6771327182253649E-2</c:v>
                </c:pt>
                <c:pt idx="7">
                  <c:v>2.4596863573805441E-2</c:v>
                </c:pt>
                <c:pt idx="8">
                  <c:v>2.7735283861386292E-3</c:v>
                </c:pt>
                <c:pt idx="9">
                  <c:v>-6.9419999131525899E-3</c:v>
                </c:pt>
                <c:pt idx="10">
                  <c:v>-1.0103135045036522E-2</c:v>
                </c:pt>
                <c:pt idx="11">
                  <c:v>-9.2764955080994506E-3</c:v>
                </c:pt>
                <c:pt idx="12">
                  <c:v>5.7102365533825824E-3</c:v>
                </c:pt>
                <c:pt idx="13">
                  <c:v>9.6030355378669396E-3</c:v>
                </c:pt>
                <c:pt idx="14">
                  <c:v>1.5694895715187247E-2</c:v>
                </c:pt>
                <c:pt idx="15">
                  <c:v>2.0138850007949693E-2</c:v>
                </c:pt>
                <c:pt idx="16">
                  <c:v>2.2715117607754885E-2</c:v>
                </c:pt>
                <c:pt idx="17">
                  <c:v>2.5390498596817669E-2</c:v>
                </c:pt>
                <c:pt idx="18">
                  <c:v>2.1194196389079611E-2</c:v>
                </c:pt>
                <c:pt idx="19">
                  <c:v>2.0993346270239882E-2</c:v>
                </c:pt>
                <c:pt idx="20">
                  <c:v>2.0805309638598782E-2</c:v>
                </c:pt>
                <c:pt idx="21">
                  <c:v>2.3227833501752781E-2</c:v>
                </c:pt>
                <c:pt idx="22">
                  <c:v>2.7107889924361042E-2</c:v>
                </c:pt>
                <c:pt idx="23">
                  <c:v>3.1738580269197444E-2</c:v>
                </c:pt>
                <c:pt idx="24">
                  <c:v>2.9975298925286411E-2</c:v>
                </c:pt>
                <c:pt idx="25">
                  <c:v>2.94524151075524E-2</c:v>
                </c:pt>
                <c:pt idx="26">
                  <c:v>2.6869751260963699E-2</c:v>
                </c:pt>
                <c:pt idx="27">
                  <c:v>2.0423611999009276E-2</c:v>
                </c:pt>
                <c:pt idx="28">
                  <c:v>1.9826229320665488E-2</c:v>
                </c:pt>
                <c:pt idx="29">
                  <c:v>1.9318481856045983E-2</c:v>
                </c:pt>
                <c:pt idx="30">
                  <c:v>1.8358870142829341E-2</c:v>
                </c:pt>
                <c:pt idx="31">
                  <c:v>2.097456977590607E-2</c:v>
                </c:pt>
                <c:pt idx="32">
                  <c:v>2.2085908898055777E-2</c:v>
                </c:pt>
                <c:pt idx="33">
                  <c:v>2.1412555039524352E-2</c:v>
                </c:pt>
                <c:pt idx="34">
                  <c:v>2.4459320678491492E-2</c:v>
                </c:pt>
                <c:pt idx="35">
                  <c:v>2.6161121196873006E-2</c:v>
                </c:pt>
                <c:pt idx="36">
                  <c:v>2.7068966935595448E-2</c:v>
                </c:pt>
                <c:pt idx="37">
                  <c:v>2.9236574526308859E-2</c:v>
                </c:pt>
                <c:pt idx="38">
                  <c:v>2.7861472170463881E-2</c:v>
                </c:pt>
                <c:pt idx="39">
                  <c:v>2.8065950447308315E-2</c:v>
                </c:pt>
                <c:pt idx="40">
                  <c:v>2.939283041371709E-2</c:v>
                </c:pt>
                <c:pt idx="41">
                  <c:v>2.8145616388244091E-2</c:v>
                </c:pt>
                <c:pt idx="42">
                  <c:v>3.1725218775675607E-2</c:v>
                </c:pt>
                <c:pt idx="43">
                  <c:v>3.0217501267995342E-2</c:v>
                </c:pt>
                <c:pt idx="44">
                  <c:v>2.9742764216642903E-2</c:v>
                </c:pt>
                <c:pt idx="45">
                  <c:v>3.605733461585079E-2</c:v>
                </c:pt>
                <c:pt idx="46">
                  <c:v>3.4696804479349211E-2</c:v>
                </c:pt>
                <c:pt idx="47">
                  <c:v>3.5779573042378436E-2</c:v>
                </c:pt>
                <c:pt idx="48">
                  <c:v>3.3325770951702124E-2</c:v>
                </c:pt>
                <c:pt idx="49">
                  <c:v>1.55179808344133E-2</c:v>
                </c:pt>
                <c:pt idx="50">
                  <c:v>-6.3737118710151764E-3</c:v>
                </c:pt>
                <c:pt idx="51">
                  <c:v>-3.1387981447869882E-2</c:v>
                </c:pt>
                <c:pt idx="52">
                  <c:v>-4.7064622474249432E-2</c:v>
                </c:pt>
                <c:pt idx="53">
                  <c:v>-4.3129912219256057E-2</c:v>
                </c:pt>
                <c:pt idx="54">
                  <c:v>-2.3179135687647841E-2</c:v>
                </c:pt>
                <c:pt idx="55">
                  <c:v>4.4399740743592334E-3</c:v>
                </c:pt>
                <c:pt idx="56">
                  <c:v>1.402289052675728E-2</c:v>
                </c:pt>
                <c:pt idx="57">
                  <c:v>1.2505822104274276E-2</c:v>
                </c:pt>
                <c:pt idx="58">
                  <c:v>1.5201806371538945E-2</c:v>
                </c:pt>
                <c:pt idx="59">
                  <c:v>1.3637182079470102E-2</c:v>
                </c:pt>
                <c:pt idx="60">
                  <c:v>2.6515468041943293E-2</c:v>
                </c:pt>
                <c:pt idx="61">
                  <c:v>4.0938307154320112E-2</c:v>
                </c:pt>
                <c:pt idx="62">
                  <c:v>3.9611385098777492E-2</c:v>
                </c:pt>
                <c:pt idx="63">
                  <c:v>3.9750724973573466E-2</c:v>
                </c:pt>
                <c:pt idx="64">
                  <c:v>3.4209305017681012E-2</c:v>
                </c:pt>
                <c:pt idx="65">
                  <c:v>2.9338389124935381E-2</c:v>
                </c:pt>
                <c:pt idx="66">
                  <c:v>2.8576966387886954E-2</c:v>
                </c:pt>
                <c:pt idx="67">
                  <c:v>2.7950391192710186E-2</c:v>
                </c:pt>
                <c:pt idx="68">
                  <c:v>2.7517166868351001E-2</c:v>
                </c:pt>
                <c:pt idx="69">
                  <c:v>2.2444607722618259E-2</c:v>
                </c:pt>
                <c:pt idx="70">
                  <c:v>1.4619619034480459E-2</c:v>
                </c:pt>
                <c:pt idx="71">
                  <c:v>5.0898179362345421E-3</c:v>
                </c:pt>
                <c:pt idx="72">
                  <c:v>-2.2237246133561678E-3</c:v>
                </c:pt>
                <c:pt idx="73">
                  <c:v>-1.3500912127420491E-3</c:v>
                </c:pt>
                <c:pt idx="74">
                  <c:v>4.0055719003637084E-3</c:v>
                </c:pt>
                <c:pt idx="75">
                  <c:v>7.0998782623119192E-3</c:v>
                </c:pt>
                <c:pt idx="76">
                  <c:v>4.3555228696840441E-3</c:v>
                </c:pt>
                <c:pt idx="77">
                  <c:v>-9.6223591049768862E-4</c:v>
                </c:pt>
                <c:pt idx="78">
                  <c:v>-9.0169663827405749E-3</c:v>
                </c:pt>
                <c:pt idx="79">
                  <c:v>-2.46521409127088E-2</c:v>
                </c:pt>
                <c:pt idx="80">
                  <c:v>-4.2475839764333966E-2</c:v>
                </c:pt>
                <c:pt idx="81">
                  <c:v>-6.0876150772058955E-2</c:v>
                </c:pt>
                <c:pt idx="82">
                  <c:v>-6.9558054655337084E-2</c:v>
                </c:pt>
                <c:pt idx="83">
                  <c:v>-5.9773439968849193E-2</c:v>
                </c:pt>
                <c:pt idx="84">
                  <c:v>-2.5881540467181597E-2</c:v>
                </c:pt>
                <c:pt idx="85">
                  <c:v>1.6621365511286065E-2</c:v>
                </c:pt>
                <c:pt idx="86">
                  <c:v>5.1254517562196858E-2</c:v>
                </c:pt>
                <c:pt idx="87">
                  <c:v>7.2814109159864179E-2</c:v>
                </c:pt>
                <c:pt idx="88">
                  <c:v>7.5990434668849513E-2</c:v>
                </c:pt>
                <c:pt idx="89">
                  <c:v>6.746348790573968E-2</c:v>
                </c:pt>
                <c:pt idx="90">
                  <c:v>5.5350545966073098E-2</c:v>
                </c:pt>
                <c:pt idx="91">
                  <c:v>5.347730096438142E-2</c:v>
                </c:pt>
                <c:pt idx="92">
                  <c:v>5.0228118885468465E-2</c:v>
                </c:pt>
                <c:pt idx="93">
                  <c:v>4.6638759320090067E-2</c:v>
                </c:pt>
                <c:pt idx="94">
                  <c:v>4.5900772712316115E-2</c:v>
                </c:pt>
                <c:pt idx="95">
                  <c:v>3.4007720830690744E-2</c:v>
                </c:pt>
                <c:pt idx="96">
                  <c:v>2.4107058021747087E-2</c:v>
                </c:pt>
                <c:pt idx="97">
                  <c:v>1.8984173336801323E-2</c:v>
                </c:pt>
                <c:pt idx="98">
                  <c:v>1.5591451234301371E-2</c:v>
                </c:pt>
              </c:numCache>
            </c:numRef>
          </c:val>
        </c:ser>
        <c:ser>
          <c:idx val="2"/>
          <c:order val="2"/>
          <c:tx>
            <c:v>ADR</c:v>
          </c:tx>
          <c:spPr>
            <a:ln w="50800"/>
          </c:spPr>
          <c:marker>
            <c:symbol val="none"/>
          </c:marker>
          <c:val>
            <c:numRef>
              <c:f>Sheet1!$D$2:$D$100</c:f>
              <c:numCache>
                <c:formatCode>0.0%</c:formatCode>
                <c:ptCount val="99"/>
                <c:pt idx="0">
                  <c:v>3.8272533168594622E-2</c:v>
                </c:pt>
                <c:pt idx="1">
                  <c:v>3.8556275634077396E-2</c:v>
                </c:pt>
                <c:pt idx="2">
                  <c:v>4.0027106134921733E-2</c:v>
                </c:pt>
                <c:pt idx="3">
                  <c:v>4.0516738813648076E-2</c:v>
                </c:pt>
                <c:pt idx="4">
                  <c:v>3.7988790784538096E-2</c:v>
                </c:pt>
                <c:pt idx="5">
                  <c:v>3.5922641453327915E-2</c:v>
                </c:pt>
                <c:pt idx="6">
                  <c:v>3.340491165104581E-2</c:v>
                </c:pt>
                <c:pt idx="7">
                  <c:v>3.2537506767081552E-2</c:v>
                </c:pt>
                <c:pt idx="8">
                  <c:v>2.4354008406038335E-2</c:v>
                </c:pt>
                <c:pt idx="9">
                  <c:v>1.7399079580107141E-2</c:v>
                </c:pt>
                <c:pt idx="10">
                  <c:v>9.6545237916950792E-3</c:v>
                </c:pt>
                <c:pt idx="11">
                  <c:v>2.0464396459837515E-3</c:v>
                </c:pt>
                <c:pt idx="12">
                  <c:v>4.2589667645286534E-3</c:v>
                </c:pt>
                <c:pt idx="13">
                  <c:v>5.8271688933481582E-3</c:v>
                </c:pt>
                <c:pt idx="14">
                  <c:v>1.0478116517871698E-2</c:v>
                </c:pt>
                <c:pt idx="15">
                  <c:v>1.3925643081611223E-2</c:v>
                </c:pt>
                <c:pt idx="16">
                  <c:v>1.7482278354560881E-2</c:v>
                </c:pt>
                <c:pt idx="17">
                  <c:v>2.0604248026604752E-2</c:v>
                </c:pt>
                <c:pt idx="18">
                  <c:v>2.1924226387387467E-2</c:v>
                </c:pt>
                <c:pt idx="19">
                  <c:v>2.4080612153409692E-2</c:v>
                </c:pt>
                <c:pt idx="20">
                  <c:v>2.4866943320925882E-2</c:v>
                </c:pt>
                <c:pt idx="21">
                  <c:v>2.9071239039847051E-2</c:v>
                </c:pt>
                <c:pt idx="22">
                  <c:v>3.3366850665135873E-2</c:v>
                </c:pt>
                <c:pt idx="23">
                  <c:v>3.7145652971105482E-2</c:v>
                </c:pt>
                <c:pt idx="24">
                  <c:v>4.2019746860522525E-2</c:v>
                </c:pt>
                <c:pt idx="25">
                  <c:v>4.3065479642663822E-2</c:v>
                </c:pt>
                <c:pt idx="26">
                  <c:v>4.4881985084705422E-2</c:v>
                </c:pt>
                <c:pt idx="27">
                  <c:v>4.8311438673208529E-2</c:v>
                </c:pt>
                <c:pt idx="28">
                  <c:v>5.0390978357314514E-2</c:v>
                </c:pt>
                <c:pt idx="29">
                  <c:v>5.5274113898040517E-2</c:v>
                </c:pt>
                <c:pt idx="30">
                  <c:v>6.0805280762012567E-2</c:v>
                </c:pt>
                <c:pt idx="31">
                  <c:v>6.430512237431156E-2</c:v>
                </c:pt>
                <c:pt idx="32">
                  <c:v>6.7677541560665966E-2</c:v>
                </c:pt>
                <c:pt idx="33">
                  <c:v>6.7635749999402389E-2</c:v>
                </c:pt>
                <c:pt idx="34">
                  <c:v>6.1906163455084907E-2</c:v>
                </c:pt>
                <c:pt idx="35">
                  <c:v>5.7813861008734251E-2</c:v>
                </c:pt>
                <c:pt idx="36">
                  <c:v>5.4054624548457934E-2</c:v>
                </c:pt>
                <c:pt idx="37">
                  <c:v>5.0712779598964093E-2</c:v>
                </c:pt>
                <c:pt idx="38">
                  <c:v>4.8080608986992492E-2</c:v>
                </c:pt>
                <c:pt idx="39">
                  <c:v>4.5175996703186436E-2</c:v>
                </c:pt>
                <c:pt idx="40">
                  <c:v>3.9103367299551085E-2</c:v>
                </c:pt>
                <c:pt idx="41">
                  <c:v>3.3421724031173619E-2</c:v>
                </c:pt>
                <c:pt idx="42">
                  <c:v>3.3358482216460483E-2</c:v>
                </c:pt>
                <c:pt idx="43">
                  <c:v>3.4488685749187731E-2</c:v>
                </c:pt>
                <c:pt idx="44">
                  <c:v>3.7533708495936242E-2</c:v>
                </c:pt>
                <c:pt idx="45">
                  <c:v>4.5502761099229912E-2</c:v>
                </c:pt>
                <c:pt idx="46">
                  <c:v>5.1238809648458616E-2</c:v>
                </c:pt>
                <c:pt idx="47">
                  <c:v>5.2717338258245934E-2</c:v>
                </c:pt>
                <c:pt idx="48">
                  <c:v>5.2642298522117992E-2</c:v>
                </c:pt>
                <c:pt idx="49">
                  <c:v>4.0868822288915294E-2</c:v>
                </c:pt>
                <c:pt idx="50">
                  <c:v>1.7508448503068721E-2</c:v>
                </c:pt>
                <c:pt idx="51">
                  <c:v>-1.4989904052043012E-2</c:v>
                </c:pt>
                <c:pt idx="52">
                  <c:v>-3.7694425344608359E-2</c:v>
                </c:pt>
                <c:pt idx="53">
                  <c:v>-4.778244906380387E-2</c:v>
                </c:pt>
                <c:pt idx="54">
                  <c:v>-3.9902958673881446E-2</c:v>
                </c:pt>
                <c:pt idx="55">
                  <c:v>-1.2262345990783022E-2</c:v>
                </c:pt>
                <c:pt idx="56">
                  <c:v>1.0294473290358765E-4</c:v>
                </c:pt>
                <c:pt idx="57">
                  <c:v>4.8875948737489355E-3</c:v>
                </c:pt>
                <c:pt idx="58">
                  <c:v>6.8022117479808923E-3</c:v>
                </c:pt>
                <c:pt idx="59">
                  <c:v>1.7004304498715638E-3</c:v>
                </c:pt>
                <c:pt idx="60">
                  <c:v>9.8051274984960728E-3</c:v>
                </c:pt>
                <c:pt idx="61">
                  <c:v>2.3499144946863396E-2</c:v>
                </c:pt>
                <c:pt idx="62">
                  <c:v>3.1720778919607284E-2</c:v>
                </c:pt>
                <c:pt idx="63">
                  <c:v>4.1735493330714503E-2</c:v>
                </c:pt>
                <c:pt idx="64">
                  <c:v>4.4887455194583134E-2</c:v>
                </c:pt>
                <c:pt idx="65">
                  <c:v>4.7538156356891813E-2</c:v>
                </c:pt>
                <c:pt idx="66">
                  <c:v>5.2472078810450323E-2</c:v>
                </c:pt>
                <c:pt idx="67">
                  <c:v>5.5453800083255358E-2</c:v>
                </c:pt>
                <c:pt idx="68">
                  <c:v>6.2745580801629924E-2</c:v>
                </c:pt>
                <c:pt idx="69">
                  <c:v>6.827907524202817E-2</c:v>
                </c:pt>
                <c:pt idx="70">
                  <c:v>7.2105879919198174E-2</c:v>
                </c:pt>
                <c:pt idx="71">
                  <c:v>7.5954214622383331E-2</c:v>
                </c:pt>
                <c:pt idx="72">
                  <c:v>7.4465790481041808E-2</c:v>
                </c:pt>
                <c:pt idx="73">
                  <c:v>6.9570656248248514E-2</c:v>
                </c:pt>
                <c:pt idx="74">
                  <c:v>6.654239202269592E-2</c:v>
                </c:pt>
                <c:pt idx="75">
                  <c:v>6.4291289211902039E-2</c:v>
                </c:pt>
                <c:pt idx="76">
                  <c:v>6.0290974184872233E-2</c:v>
                </c:pt>
                <c:pt idx="77">
                  <c:v>5.6661163520196796E-2</c:v>
                </c:pt>
                <c:pt idx="78">
                  <c:v>4.9003492650942976E-2</c:v>
                </c:pt>
                <c:pt idx="79">
                  <c:v>2.7611648387039833E-2</c:v>
                </c:pt>
                <c:pt idx="80">
                  <c:v>-4.0492617940993689E-3</c:v>
                </c:pt>
                <c:pt idx="81">
                  <c:v>-3.8671899008952092E-2</c:v>
                </c:pt>
                <c:pt idx="82">
                  <c:v>-7.0708087202235134E-2</c:v>
                </c:pt>
                <c:pt idx="83">
                  <c:v>-8.5472678367832206E-2</c:v>
                </c:pt>
                <c:pt idx="84">
                  <c:v>-7.7463108764683042E-2</c:v>
                </c:pt>
                <c:pt idx="85">
                  <c:v>-5.3800078159251724E-2</c:v>
                </c:pt>
                <c:pt idx="86">
                  <c:v>-2.7335834161913992E-2</c:v>
                </c:pt>
                <c:pt idx="87">
                  <c:v>-6.1343076302619584E-3</c:v>
                </c:pt>
                <c:pt idx="88">
                  <c:v>1.6139110017560663E-2</c:v>
                </c:pt>
                <c:pt idx="89">
                  <c:v>2.483515874723223E-2</c:v>
                </c:pt>
                <c:pt idx="90">
                  <c:v>3.4578821915979045E-2</c:v>
                </c:pt>
                <c:pt idx="91">
                  <c:v>4.5199421835805074E-2</c:v>
                </c:pt>
                <c:pt idx="92">
                  <c:v>4.9809113257042834E-2</c:v>
                </c:pt>
                <c:pt idx="93">
                  <c:v>5.8895639173874074E-2</c:v>
                </c:pt>
                <c:pt idx="94">
                  <c:v>6.5828543376956358E-2</c:v>
                </c:pt>
                <c:pt idx="95">
                  <c:v>7.2779764323797722E-2</c:v>
                </c:pt>
                <c:pt idx="96">
                  <c:v>7.5873813038865479E-2</c:v>
                </c:pt>
                <c:pt idx="97">
                  <c:v>7.7155891330283971E-2</c:v>
                </c:pt>
                <c:pt idx="98">
                  <c:v>7.6350308265716829E-2</c:v>
                </c:pt>
              </c:numCache>
            </c:numRef>
          </c:val>
        </c:ser>
        <c:marker val="1"/>
        <c:axId val="160747520"/>
        <c:axId val="160749440"/>
      </c:lineChart>
      <c:catAx>
        <c:axId val="160747520"/>
        <c:scaling>
          <c:orientation val="minMax"/>
        </c:scaling>
        <c:axPos val="b"/>
        <c:numFmt formatCode="General" sourceLinked="1"/>
        <c:tickLblPos val="nextTo"/>
        <c:crossAx val="160749440"/>
        <c:crosses val="autoZero"/>
        <c:auto val="1"/>
        <c:lblAlgn val="ctr"/>
        <c:lblOffset val="100"/>
      </c:catAx>
      <c:valAx>
        <c:axId val="160749440"/>
        <c:scaling>
          <c:orientation val="minMax"/>
        </c:scaling>
        <c:axPos val="l"/>
        <c:majorGridlines/>
        <c:numFmt formatCode="0.0%" sourceLinked="1"/>
        <c:tickLblPos val="nextTo"/>
        <c:crossAx val="160747520"/>
        <c:crosses val="autoZero"/>
        <c:crossBetween val="between"/>
      </c:valAx>
    </c:plotArea>
    <c:legend>
      <c:legendPos val="r"/>
      <c:layout>
        <c:manualLayout>
          <c:xMode val="edge"/>
          <c:yMode val="edge"/>
          <c:x val="9.5902748998480766E-2"/>
          <c:y val="4.5684902770053347E-2"/>
          <c:w val="0.73977795029142901"/>
          <c:h val="0.1154424571685007"/>
        </c:manualLayout>
      </c:layout>
    </c:legend>
    <c:plotVisOnly val="1"/>
    <c:dispBlanksAs val="gap"/>
  </c:chart>
  <c:txPr>
    <a:bodyPr/>
    <a:lstStyle/>
    <a:p>
      <a:pPr>
        <a:defRPr sz="1793"/>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7.5727638123969404E-2"/>
          <c:y val="8.1087688318607271E-2"/>
          <c:w val="0.88189000850386523"/>
          <c:h val="0.7612211359374097"/>
        </c:manualLayout>
      </c:layout>
      <c:lineChart>
        <c:grouping val="standard"/>
        <c:ser>
          <c:idx val="1"/>
          <c:order val="0"/>
          <c:spPr>
            <a:ln w="50800">
              <a:solidFill>
                <a:schemeClr val="accent1"/>
              </a:solidFill>
            </a:ln>
          </c:spPr>
          <c:marker>
            <c:symbol val="none"/>
          </c:marker>
          <c:cat>
            <c:strRef>
              <c:f>Sheet1!$A$2:$A$43</c:f>
              <c:strCache>
                <c:ptCount val="42"/>
                <c:pt idx="0">
                  <c:v>70</c:v>
                </c:pt>
                <c:pt idx="1">
                  <c:v>1971</c:v>
                </c:pt>
                <c:pt idx="2">
                  <c:v>1972</c:v>
                </c:pt>
                <c:pt idx="3">
                  <c:v>1973</c:v>
                </c:pt>
                <c:pt idx="4">
                  <c:v>1974</c:v>
                </c:pt>
                <c:pt idx="5">
                  <c:v>75</c:v>
                </c:pt>
                <c:pt idx="6">
                  <c:v>1976</c:v>
                </c:pt>
                <c:pt idx="7">
                  <c:v>1977</c:v>
                </c:pt>
                <c:pt idx="8">
                  <c:v>1978</c:v>
                </c:pt>
                <c:pt idx="9">
                  <c:v>1979</c:v>
                </c:pt>
                <c:pt idx="10">
                  <c:v>80</c:v>
                </c:pt>
                <c:pt idx="11">
                  <c:v>1981</c:v>
                </c:pt>
                <c:pt idx="12">
                  <c:v>1982</c:v>
                </c:pt>
                <c:pt idx="13">
                  <c:v>1983</c:v>
                </c:pt>
                <c:pt idx="14">
                  <c:v>1984</c:v>
                </c:pt>
                <c:pt idx="15">
                  <c:v>85</c:v>
                </c:pt>
                <c:pt idx="16">
                  <c:v>1986</c:v>
                </c:pt>
                <c:pt idx="17">
                  <c:v>1987</c:v>
                </c:pt>
                <c:pt idx="18">
                  <c:v>1988</c:v>
                </c:pt>
                <c:pt idx="19">
                  <c:v>1989</c:v>
                </c:pt>
                <c:pt idx="20">
                  <c:v>90</c:v>
                </c:pt>
                <c:pt idx="21">
                  <c:v>1991</c:v>
                </c:pt>
                <c:pt idx="22">
                  <c:v>1992</c:v>
                </c:pt>
                <c:pt idx="23">
                  <c:v>1993</c:v>
                </c:pt>
                <c:pt idx="24">
                  <c:v>1994</c:v>
                </c:pt>
                <c:pt idx="25">
                  <c:v>95</c:v>
                </c:pt>
                <c:pt idx="26">
                  <c:v>1996</c:v>
                </c:pt>
                <c:pt idx="27">
                  <c:v>1997</c:v>
                </c:pt>
                <c:pt idx="28">
                  <c:v>1998</c:v>
                </c:pt>
                <c:pt idx="29">
                  <c:v>1999</c:v>
                </c:pt>
                <c:pt idx="30">
                  <c:v>00</c:v>
                </c:pt>
                <c:pt idx="31">
                  <c:v>2001</c:v>
                </c:pt>
                <c:pt idx="32">
                  <c:v>2002</c:v>
                </c:pt>
                <c:pt idx="33">
                  <c:v>2003</c:v>
                </c:pt>
                <c:pt idx="34">
                  <c:v>2004</c:v>
                </c:pt>
                <c:pt idx="35">
                  <c:v>05</c:v>
                </c:pt>
                <c:pt idx="36">
                  <c:v>2006</c:v>
                </c:pt>
                <c:pt idx="37">
                  <c:v>2007</c:v>
                </c:pt>
                <c:pt idx="38">
                  <c:v>2008</c:v>
                </c:pt>
                <c:pt idx="39">
                  <c:v>2009</c:v>
                </c:pt>
                <c:pt idx="40">
                  <c:v>10</c:v>
                </c:pt>
                <c:pt idx="41">
                  <c:v>2011</c:v>
                </c:pt>
              </c:strCache>
            </c:strRef>
          </c:cat>
          <c:val>
            <c:numRef>
              <c:f>Sheet1!$B$2:$B$44</c:f>
              <c:numCache>
                <c:formatCode>General</c:formatCode>
                <c:ptCount val="43"/>
                <c:pt idx="0">
                  <c:v>4.4514444368685844</c:v>
                </c:pt>
                <c:pt idx="1">
                  <c:v>5.220444786751699</c:v>
                </c:pt>
                <c:pt idx="2">
                  <c:v>4.8588070136384856</c:v>
                </c:pt>
                <c:pt idx="3">
                  <c:v>5.3738628503118484</c:v>
                </c:pt>
                <c:pt idx="4">
                  <c:v>7.3526549111965789</c:v>
                </c:pt>
                <c:pt idx="5">
                  <c:v>15.536870983108305</c:v>
                </c:pt>
                <c:pt idx="6">
                  <c:v>10.974072137005686</c:v>
                </c:pt>
                <c:pt idx="7">
                  <c:v>12.517719062309803</c:v>
                </c:pt>
                <c:pt idx="8">
                  <c:v>15.155735095718029</c:v>
                </c:pt>
                <c:pt idx="9">
                  <c:v>12.77909912302635</c:v>
                </c:pt>
                <c:pt idx="10">
                  <c:v>12.262405199088574</c:v>
                </c:pt>
                <c:pt idx="11">
                  <c:v>19.04743306823012</c:v>
                </c:pt>
                <c:pt idx="12">
                  <c:v>23.49486070110353</c:v>
                </c:pt>
                <c:pt idx="13">
                  <c:v>24.64599590367693</c:v>
                </c:pt>
                <c:pt idx="14">
                  <c:v>21.233400238810646</c:v>
                </c:pt>
                <c:pt idx="15">
                  <c:v>18.495487385601642</c:v>
                </c:pt>
                <c:pt idx="16">
                  <c:v>14.44724933732855</c:v>
                </c:pt>
                <c:pt idx="17">
                  <c:v>15.253873705490552</c:v>
                </c:pt>
                <c:pt idx="18">
                  <c:v>10.996514488999814</c:v>
                </c:pt>
                <c:pt idx="19">
                  <c:v>7.5078099658587858</c:v>
                </c:pt>
                <c:pt idx="20">
                  <c:v>5.3687077628993736</c:v>
                </c:pt>
                <c:pt idx="21">
                  <c:v>2.5101676553968182</c:v>
                </c:pt>
                <c:pt idx="22">
                  <c:v>1.4723187082168041</c:v>
                </c:pt>
                <c:pt idx="23">
                  <c:v>2.7913819569394449</c:v>
                </c:pt>
                <c:pt idx="24">
                  <c:v>3.7464638056083603</c:v>
                </c:pt>
                <c:pt idx="25">
                  <c:v>3.9650039905215584</c:v>
                </c:pt>
                <c:pt idx="26">
                  <c:v>3.3228240009491778</c:v>
                </c:pt>
                <c:pt idx="27">
                  <c:v>2.9724605484038578</c:v>
                </c:pt>
                <c:pt idx="28">
                  <c:v>4.1521319846425717</c:v>
                </c:pt>
                <c:pt idx="29">
                  <c:v>6.5456396609725154</c:v>
                </c:pt>
                <c:pt idx="30">
                  <c:v>3.8771969293374009</c:v>
                </c:pt>
                <c:pt idx="31">
                  <c:v>5.6323067191175848</c:v>
                </c:pt>
                <c:pt idx="32">
                  <c:v>7.6167580591975765</c:v>
                </c:pt>
                <c:pt idx="33">
                  <c:v>4.1071364360355282</c:v>
                </c:pt>
                <c:pt idx="34">
                  <c:v>2.7657871987216818</c:v>
                </c:pt>
                <c:pt idx="35">
                  <c:v>2.3594450902946962</c:v>
                </c:pt>
                <c:pt idx="36">
                  <c:v>3.3168420437213699</c:v>
                </c:pt>
                <c:pt idx="37">
                  <c:v>3.7945768662634385</c:v>
                </c:pt>
                <c:pt idx="38">
                  <c:v>3.4702399820778047</c:v>
                </c:pt>
                <c:pt idx="39">
                  <c:v>7.1764705882352855</c:v>
                </c:pt>
                <c:pt idx="40">
                  <c:v>6.9717772692601114</c:v>
                </c:pt>
                <c:pt idx="41">
                  <c:v>4.49</c:v>
                </c:pt>
              </c:numCache>
            </c:numRef>
          </c:val>
        </c:ser>
        <c:marker val="1"/>
        <c:axId val="142310784"/>
        <c:axId val="142836864"/>
      </c:lineChart>
      <c:catAx>
        <c:axId val="142310784"/>
        <c:scaling>
          <c:orientation val="minMax"/>
        </c:scaling>
        <c:axPos val="b"/>
        <c:numFmt formatCode="@" sourceLinked="0"/>
        <c:majorTickMark val="cross"/>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142836864"/>
        <c:crossesAt val="-15"/>
        <c:lblAlgn val="ctr"/>
        <c:lblOffset val="100"/>
        <c:tickLblSkip val="5"/>
        <c:tickMarkSkip val="5"/>
      </c:catAx>
      <c:valAx>
        <c:axId val="142836864"/>
        <c:scaling>
          <c:orientation val="minMax"/>
          <c:max val="25"/>
          <c:min val="0"/>
        </c:scaling>
        <c:axPos val="l"/>
        <c:majorGridlines/>
        <c:numFmt formatCode="General" sourceLinked="1"/>
        <c:majorTickMark val="cross"/>
        <c:tickLblPos val="nextTo"/>
        <c:spPr>
          <a:ln w="12739">
            <a:solidFill>
              <a:srgbClr val="464B50"/>
            </a:solidFill>
            <a:prstDash val="solid"/>
          </a:ln>
        </c:spPr>
        <c:txPr>
          <a:bodyPr rot="0" vert="horz"/>
          <a:lstStyle/>
          <a:p>
            <a:pPr>
              <a:defRPr sz="2000" b="0" i="0" u="none" strike="noStrike" baseline="0">
                <a:solidFill>
                  <a:srgbClr val="080808"/>
                </a:solidFill>
                <a:latin typeface="Arial"/>
                <a:ea typeface="Arial"/>
                <a:cs typeface="Arial"/>
              </a:defRPr>
            </a:pPr>
            <a:endParaRPr lang="en-US"/>
          </a:p>
        </c:txPr>
        <c:crossAx val="142310784"/>
        <c:crosses val="autoZero"/>
        <c:crossBetween val="between"/>
        <c:majorUnit val="5"/>
        <c:minorUnit val="5"/>
      </c:valAx>
      <c:spPr>
        <a:solidFill>
          <a:srgbClr val="FFFFFF"/>
        </a:solidFill>
        <a:ln w="12739">
          <a:solidFill>
            <a:srgbClr val="464B50"/>
          </a:solidFill>
          <a:prstDash val="solid"/>
        </a:ln>
      </c:spPr>
    </c:plotArea>
    <c:plotVisOnly val="1"/>
    <c:dispBlanksAs val="gap"/>
  </c:chart>
  <c:spPr>
    <a:noFill/>
    <a:ln>
      <a:noFill/>
    </a:ln>
  </c:spPr>
  <c:txPr>
    <a:bodyPr/>
    <a:lstStyle/>
    <a:p>
      <a:pPr>
        <a:defRPr sz="1003" b="0" i="0" u="none" strike="noStrike" baseline="0">
          <a:solidFill>
            <a:schemeClr val="tx1"/>
          </a:solidFill>
          <a:latin typeface="Arial"/>
          <a:ea typeface="Arial"/>
          <a:cs typeface="Aria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997848045848134E-2"/>
          <c:y val="4.2424524790706533E-2"/>
          <c:w val="0.91455663243872864"/>
          <c:h val="0.84205161854768529"/>
        </c:manualLayout>
      </c:layout>
      <c:lineChart>
        <c:grouping val="standard"/>
        <c:ser>
          <c:idx val="0"/>
          <c:order val="0"/>
          <c:tx>
            <c:strRef>
              <c:f>Sheet2!$D$14</c:f>
              <c:strCache>
                <c:ptCount val="1"/>
                <c:pt idx="0">
                  <c:v>Baseline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Sheet2!$D$15:$D$26</c:f>
              <c:numCache>
                <c:formatCode>"$"#,##0</c:formatCode>
                <c:ptCount val="12"/>
                <c:pt idx="0">
                  <c:v>94.42</c:v>
                </c:pt>
                <c:pt idx="1">
                  <c:v>99.95</c:v>
                </c:pt>
                <c:pt idx="2">
                  <c:v>98.92</c:v>
                </c:pt>
                <c:pt idx="3">
                  <c:v>98</c:v>
                </c:pt>
                <c:pt idx="4">
                  <c:v>96.33</c:v>
                </c:pt>
                <c:pt idx="5">
                  <c:v>95.669999999999987</c:v>
                </c:pt>
                <c:pt idx="6">
                  <c:v>96.16</c:v>
                </c:pt>
                <c:pt idx="7">
                  <c:v>95.83</c:v>
                </c:pt>
                <c:pt idx="8">
                  <c:v>96.61</c:v>
                </c:pt>
                <c:pt idx="9">
                  <c:v>97.31</c:v>
                </c:pt>
                <c:pt idx="10">
                  <c:v>96.85</c:v>
                </c:pt>
                <c:pt idx="11">
                  <c:v>97.23</c:v>
                </c:pt>
              </c:numCache>
            </c:numRef>
          </c:val>
          <c:smooth val="1"/>
        </c:ser>
        <c:ser>
          <c:idx val="1"/>
          <c:order val="1"/>
          <c:tx>
            <c:strRef>
              <c:f>Sheet2!$E$14</c:f>
              <c:strCache>
                <c:ptCount val="1"/>
                <c:pt idx="0">
                  <c:v>$125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Sheet2!$E$15:$E$26</c:f>
              <c:numCache>
                <c:formatCode>"$"#,##0</c:formatCode>
                <c:ptCount val="12"/>
                <c:pt idx="0">
                  <c:v>94.42</c:v>
                </c:pt>
                <c:pt idx="1">
                  <c:v>105</c:v>
                </c:pt>
                <c:pt idx="2">
                  <c:v>125</c:v>
                </c:pt>
                <c:pt idx="3">
                  <c:v>125</c:v>
                </c:pt>
                <c:pt idx="4">
                  <c:v>120</c:v>
                </c:pt>
                <c:pt idx="5">
                  <c:v>110</c:v>
                </c:pt>
                <c:pt idx="6">
                  <c:v>105</c:v>
                </c:pt>
                <c:pt idx="7">
                  <c:v>100</c:v>
                </c:pt>
                <c:pt idx="8">
                  <c:v>96.61</c:v>
                </c:pt>
                <c:pt idx="9">
                  <c:v>97.31</c:v>
                </c:pt>
                <c:pt idx="10">
                  <c:v>96.85</c:v>
                </c:pt>
                <c:pt idx="11">
                  <c:v>97.23</c:v>
                </c:pt>
              </c:numCache>
            </c:numRef>
          </c:val>
          <c:smooth val="1"/>
        </c:ser>
        <c:ser>
          <c:idx val="2"/>
          <c:order val="2"/>
          <c:tx>
            <c:strRef>
              <c:f>Sheet2!$F$14</c:f>
              <c:strCache>
                <c:ptCount val="1"/>
                <c:pt idx="0">
                  <c:v>$150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Sheet2!$F$15:$F$26</c:f>
              <c:numCache>
                <c:formatCode>"$"#,##0</c:formatCode>
                <c:ptCount val="12"/>
                <c:pt idx="0">
                  <c:v>94.42</c:v>
                </c:pt>
                <c:pt idx="1">
                  <c:v>125</c:v>
                </c:pt>
                <c:pt idx="2">
                  <c:v>150</c:v>
                </c:pt>
                <c:pt idx="3">
                  <c:v>150</c:v>
                </c:pt>
                <c:pt idx="4">
                  <c:v>140</c:v>
                </c:pt>
                <c:pt idx="5">
                  <c:v>120</c:v>
                </c:pt>
                <c:pt idx="6">
                  <c:v>110</c:v>
                </c:pt>
                <c:pt idx="7">
                  <c:v>100</c:v>
                </c:pt>
                <c:pt idx="8">
                  <c:v>96.61</c:v>
                </c:pt>
                <c:pt idx="9">
                  <c:v>97.31</c:v>
                </c:pt>
                <c:pt idx="10">
                  <c:v>96.85</c:v>
                </c:pt>
                <c:pt idx="11">
                  <c:v>97.23</c:v>
                </c:pt>
              </c:numCache>
            </c:numRef>
          </c:val>
          <c:smooth val="1"/>
        </c:ser>
        <c:marker val="1"/>
        <c:axId val="126696832"/>
        <c:axId val="126780544"/>
      </c:lineChart>
      <c:catAx>
        <c:axId val="126696832"/>
        <c:scaling>
          <c:orientation val="minMax"/>
        </c:scaling>
        <c:axPos val="b"/>
        <c:tickLblPos val="nextTo"/>
        <c:crossAx val="126780544"/>
        <c:crosses val="autoZero"/>
        <c:auto val="1"/>
        <c:lblAlgn val="ctr"/>
        <c:lblOffset val="100"/>
      </c:catAx>
      <c:valAx>
        <c:axId val="126780544"/>
        <c:scaling>
          <c:orientation val="minMax"/>
          <c:min val="60"/>
        </c:scaling>
        <c:axPos val="l"/>
        <c:numFmt formatCode="&quot;$&quot;#,##0" sourceLinked="1"/>
        <c:tickLblPos val="nextTo"/>
        <c:crossAx val="126696832"/>
        <c:crosses val="autoZero"/>
        <c:crossBetween val="between"/>
      </c:valAx>
    </c:plotArea>
    <c:legend>
      <c:legendPos val="r"/>
      <c:layout>
        <c:manualLayout>
          <c:xMode val="edge"/>
          <c:yMode val="edge"/>
          <c:x val="0.69344207200017716"/>
          <c:y val="0.18539506856688079"/>
          <c:w val="0.17680255795363667"/>
          <c:h val="0.14967744163558502"/>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952743557304803E-2"/>
          <c:y val="1.8191315341915652E-2"/>
          <c:w val="0.9021073968896155"/>
          <c:h val="0.93329851041297662"/>
        </c:manualLayout>
      </c:layout>
      <c:lineChart>
        <c:grouping val="standard"/>
        <c:ser>
          <c:idx val="0"/>
          <c:order val="0"/>
          <c:tx>
            <c:strRef>
              <c:f>Sheet2!$H$14</c:f>
              <c:strCache>
                <c:ptCount val="1"/>
                <c:pt idx="0">
                  <c:v>Baseline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Sheet2!$H$15:$H$26</c:f>
              <c:numCache>
                <c:formatCode>0.0%</c:formatCode>
                <c:ptCount val="12"/>
                <c:pt idx="0">
                  <c:v>3.6000000000000011E-2</c:v>
                </c:pt>
                <c:pt idx="1">
                  <c:v>4.3000000000000003E-2</c:v>
                </c:pt>
                <c:pt idx="2">
                  <c:v>4.2000000000000023E-2</c:v>
                </c:pt>
                <c:pt idx="3">
                  <c:v>4.5000000000000012E-2</c:v>
                </c:pt>
                <c:pt idx="4">
                  <c:v>3.9000000000000014E-2</c:v>
                </c:pt>
                <c:pt idx="5">
                  <c:v>4.1000000000000002E-2</c:v>
                </c:pt>
                <c:pt idx="6">
                  <c:v>3.7999999999999999E-2</c:v>
                </c:pt>
                <c:pt idx="7">
                  <c:v>3.7999999999999999E-2</c:v>
                </c:pt>
                <c:pt idx="8">
                  <c:v>3.7999999999999999E-2</c:v>
                </c:pt>
                <c:pt idx="9">
                  <c:v>3.7000000000000012E-2</c:v>
                </c:pt>
                <c:pt idx="10">
                  <c:v>3.6000000000000011E-2</c:v>
                </c:pt>
                <c:pt idx="11">
                  <c:v>3.2000000000000042E-2</c:v>
                </c:pt>
              </c:numCache>
            </c:numRef>
          </c:val>
          <c:smooth val="1"/>
        </c:ser>
        <c:ser>
          <c:idx val="1"/>
          <c:order val="1"/>
          <c:tx>
            <c:strRef>
              <c:f>Sheet2!$I$14</c:f>
              <c:strCache>
                <c:ptCount val="1"/>
                <c:pt idx="0">
                  <c:v>$125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Sheet2!$I$15:$I$26</c:f>
              <c:numCache>
                <c:formatCode>0.0%</c:formatCode>
                <c:ptCount val="12"/>
                <c:pt idx="0">
                  <c:v>3.5999999999999997E-2</c:v>
                </c:pt>
                <c:pt idx="1">
                  <c:v>3.500000000000001E-2</c:v>
                </c:pt>
                <c:pt idx="2">
                  <c:v>1.7000000000000001E-2</c:v>
                </c:pt>
                <c:pt idx="3">
                  <c:v>1.2E-2</c:v>
                </c:pt>
                <c:pt idx="4">
                  <c:v>3.7999999999999999E-2</c:v>
                </c:pt>
                <c:pt idx="5">
                  <c:v>3.4000000000000002E-2</c:v>
                </c:pt>
                <c:pt idx="6">
                  <c:v>3.7999999999999999E-2</c:v>
                </c:pt>
                <c:pt idx="7">
                  <c:v>4.5999999999999999E-2</c:v>
                </c:pt>
                <c:pt idx="8">
                  <c:v>5.3999999999999999E-2</c:v>
                </c:pt>
                <c:pt idx="9">
                  <c:v>4.2000000000000023E-2</c:v>
                </c:pt>
                <c:pt idx="10">
                  <c:v>3.6999999999999998E-2</c:v>
                </c:pt>
                <c:pt idx="11">
                  <c:v>3.2000000000000042E-2</c:v>
                </c:pt>
              </c:numCache>
            </c:numRef>
          </c:val>
          <c:smooth val="1"/>
        </c:ser>
        <c:ser>
          <c:idx val="2"/>
          <c:order val="2"/>
          <c:tx>
            <c:strRef>
              <c:f>Sheet2!$J$14</c:f>
              <c:strCache>
                <c:ptCount val="1"/>
                <c:pt idx="0">
                  <c:v>$150 Scenario</c:v>
                </c:pt>
              </c:strCache>
            </c:strRef>
          </c:tx>
          <c:spPr>
            <a:ln w="50800"/>
          </c:spPr>
          <c:marker>
            <c:symbol val="none"/>
          </c:marker>
          <c:cat>
            <c:strRef>
              <c:f>Sheet2!$C$15:$C$26</c:f>
              <c:strCache>
                <c:ptCount val="12"/>
                <c:pt idx="0">
                  <c:v>2011 Q1</c:v>
                </c:pt>
                <c:pt idx="1">
                  <c:v>2011 Q2</c:v>
                </c:pt>
                <c:pt idx="2">
                  <c:v>2011 Q3</c:v>
                </c:pt>
                <c:pt idx="3">
                  <c:v>2011 Q4</c:v>
                </c:pt>
                <c:pt idx="4">
                  <c:v>2012 Q1</c:v>
                </c:pt>
                <c:pt idx="5">
                  <c:v>2012 Q2</c:v>
                </c:pt>
                <c:pt idx="6">
                  <c:v>2012 Q3</c:v>
                </c:pt>
                <c:pt idx="7">
                  <c:v>2012 Q4</c:v>
                </c:pt>
                <c:pt idx="8">
                  <c:v>2013 Q1</c:v>
                </c:pt>
                <c:pt idx="9">
                  <c:v>2013 Q2</c:v>
                </c:pt>
                <c:pt idx="10">
                  <c:v>2013 Q3</c:v>
                </c:pt>
                <c:pt idx="11">
                  <c:v>2013 Q4</c:v>
                </c:pt>
              </c:strCache>
            </c:strRef>
          </c:cat>
          <c:val>
            <c:numRef>
              <c:f>Sheet2!$J$15:$J$26</c:f>
              <c:numCache>
                <c:formatCode>0.0%</c:formatCode>
                <c:ptCount val="12"/>
                <c:pt idx="0">
                  <c:v>3.5999999999999997E-2</c:v>
                </c:pt>
                <c:pt idx="1">
                  <c:v>1.7999999999999999E-2</c:v>
                </c:pt>
                <c:pt idx="2">
                  <c:v>-9.0000000000000028E-3</c:v>
                </c:pt>
                <c:pt idx="3">
                  <c:v>-5.0000000000000114E-3</c:v>
                </c:pt>
                <c:pt idx="4">
                  <c:v>7.0000000000000114E-3</c:v>
                </c:pt>
                <c:pt idx="5">
                  <c:v>1.4E-2</c:v>
                </c:pt>
                <c:pt idx="6">
                  <c:v>5.3999999999999999E-2</c:v>
                </c:pt>
                <c:pt idx="7">
                  <c:v>7.3000000000000009E-2</c:v>
                </c:pt>
                <c:pt idx="8">
                  <c:v>7.0999999999999994E-2</c:v>
                </c:pt>
                <c:pt idx="9">
                  <c:v>5.7000000000000023E-2</c:v>
                </c:pt>
                <c:pt idx="10">
                  <c:v>4.8000000000000001E-2</c:v>
                </c:pt>
                <c:pt idx="11">
                  <c:v>3.500000000000001E-2</c:v>
                </c:pt>
              </c:numCache>
            </c:numRef>
          </c:val>
          <c:smooth val="1"/>
        </c:ser>
        <c:marker val="1"/>
        <c:axId val="126828544"/>
        <c:axId val="126830080"/>
      </c:lineChart>
      <c:catAx>
        <c:axId val="126828544"/>
        <c:scaling>
          <c:orientation val="minMax"/>
        </c:scaling>
        <c:axPos val="b"/>
        <c:tickLblPos val="nextTo"/>
        <c:crossAx val="126830080"/>
        <c:crosses val="autoZero"/>
        <c:auto val="1"/>
        <c:lblAlgn val="ctr"/>
        <c:lblOffset val="100"/>
      </c:catAx>
      <c:valAx>
        <c:axId val="126830080"/>
        <c:scaling>
          <c:orientation val="minMax"/>
        </c:scaling>
        <c:axPos val="l"/>
        <c:numFmt formatCode="0.0%" sourceLinked="1"/>
        <c:tickLblPos val="nextTo"/>
        <c:crossAx val="126828544"/>
        <c:crosses val="autoZero"/>
        <c:crossBetween val="midCat"/>
      </c:valAx>
    </c:plotArea>
    <c:legend>
      <c:legendPos val="r"/>
      <c:layout>
        <c:manualLayout>
          <c:xMode val="edge"/>
          <c:yMode val="edge"/>
          <c:x val="0.27971744845071411"/>
          <c:y val="0.10795148834658159"/>
          <c:w val="0.23075754727127484"/>
          <c:h val="0.21206597405763344"/>
        </c:manualLayout>
      </c:layout>
      <c:txPr>
        <a:bodyPr/>
        <a:lstStyle/>
        <a:p>
          <a:pPr>
            <a:defRPr sz="1200"/>
          </a:pPr>
          <a:endParaRPr lang="en-US"/>
        </a:p>
      </c:txPr>
    </c:legend>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5725596861726923E-2"/>
          <c:y val="3.5180763694860742E-2"/>
          <c:w val="0.8983306674496897"/>
          <c:h val="0.81918550503767651"/>
        </c:manualLayout>
      </c:layout>
      <c:lineChart>
        <c:grouping val="standard"/>
        <c:ser>
          <c:idx val="0"/>
          <c:order val="0"/>
          <c:tx>
            <c:v>Baseline Scenario (Current Forecast)</c:v>
          </c:tx>
          <c:spPr>
            <a:ln w="50800"/>
          </c:spPr>
          <c:marker>
            <c:symbol val="none"/>
          </c:marker>
          <c:cat>
            <c:numRef>
              <c:f>Sheet1!$B$2:$B$5</c:f>
              <c:numCache>
                <c:formatCode>General</c:formatCode>
                <c:ptCount val="4"/>
                <c:pt idx="0">
                  <c:v>2010</c:v>
                </c:pt>
                <c:pt idx="1">
                  <c:v>2011</c:v>
                </c:pt>
                <c:pt idx="2">
                  <c:v>2012</c:v>
                </c:pt>
                <c:pt idx="3">
                  <c:v>2013</c:v>
                </c:pt>
              </c:numCache>
            </c:numRef>
          </c:cat>
          <c:val>
            <c:numRef>
              <c:f>Sheet1!$C$2:$C$5</c:f>
              <c:numCache>
                <c:formatCode>0.0%</c:formatCode>
                <c:ptCount val="4"/>
                <c:pt idx="0">
                  <c:v>5.3429533609867005E-2</c:v>
                </c:pt>
                <c:pt idx="1">
                  <c:v>7.0999999999999994E-2</c:v>
                </c:pt>
                <c:pt idx="2">
                  <c:v>8.9000000000000065E-2</c:v>
                </c:pt>
                <c:pt idx="3">
                  <c:v>9.3484791047024993E-2</c:v>
                </c:pt>
              </c:numCache>
            </c:numRef>
          </c:val>
          <c:smooth val="1"/>
        </c:ser>
        <c:ser>
          <c:idx val="1"/>
          <c:order val="1"/>
          <c:tx>
            <c:strRef>
              <c:f>Sheet1!$D$1</c:f>
              <c:strCache>
                <c:ptCount val="1"/>
                <c:pt idx="0">
                  <c:v>$125 Scenario</c:v>
                </c:pt>
              </c:strCache>
            </c:strRef>
          </c:tx>
          <c:spPr>
            <a:ln w="50800"/>
          </c:spPr>
          <c:marker>
            <c:symbol val="none"/>
          </c:marker>
          <c:cat>
            <c:numRef>
              <c:f>Sheet1!$B$2:$B$5</c:f>
              <c:numCache>
                <c:formatCode>General</c:formatCode>
                <c:ptCount val="4"/>
                <c:pt idx="0">
                  <c:v>2010</c:v>
                </c:pt>
                <c:pt idx="1">
                  <c:v>2011</c:v>
                </c:pt>
                <c:pt idx="2">
                  <c:v>2012</c:v>
                </c:pt>
                <c:pt idx="3">
                  <c:v>2013</c:v>
                </c:pt>
              </c:numCache>
            </c:numRef>
          </c:cat>
          <c:val>
            <c:numRef>
              <c:f>Sheet1!$D$2:$D$5</c:f>
              <c:numCache>
                <c:formatCode>0.0%</c:formatCode>
                <c:ptCount val="4"/>
                <c:pt idx="0">
                  <c:v>5.3429533609867005E-2</c:v>
                </c:pt>
                <c:pt idx="1">
                  <c:v>5.7000000000000023E-2</c:v>
                </c:pt>
                <c:pt idx="2">
                  <c:v>4.6348959104452046E-2</c:v>
                </c:pt>
                <c:pt idx="3">
                  <c:v>0.10296590643318597</c:v>
                </c:pt>
              </c:numCache>
            </c:numRef>
          </c:val>
          <c:smooth val="1"/>
        </c:ser>
        <c:ser>
          <c:idx val="2"/>
          <c:order val="2"/>
          <c:tx>
            <c:strRef>
              <c:f>Sheet1!$E$1</c:f>
              <c:strCache>
                <c:ptCount val="1"/>
                <c:pt idx="0">
                  <c:v>$150 Scenario</c:v>
                </c:pt>
              </c:strCache>
            </c:strRef>
          </c:tx>
          <c:spPr>
            <a:ln w="50800"/>
          </c:spPr>
          <c:marker>
            <c:symbol val="none"/>
          </c:marker>
          <c:cat>
            <c:numRef>
              <c:f>Sheet1!$B$2:$B$5</c:f>
              <c:numCache>
                <c:formatCode>General</c:formatCode>
                <c:ptCount val="4"/>
                <c:pt idx="0">
                  <c:v>2010</c:v>
                </c:pt>
                <c:pt idx="1">
                  <c:v>2011</c:v>
                </c:pt>
                <c:pt idx="2">
                  <c:v>2012</c:v>
                </c:pt>
                <c:pt idx="3">
                  <c:v>2013</c:v>
                </c:pt>
              </c:numCache>
            </c:numRef>
          </c:cat>
          <c:val>
            <c:numRef>
              <c:f>Sheet1!$E$2:$E$5</c:f>
              <c:numCache>
                <c:formatCode>0.0%</c:formatCode>
                <c:ptCount val="4"/>
                <c:pt idx="0">
                  <c:v>5.3429533609867005E-2</c:v>
                </c:pt>
                <c:pt idx="1">
                  <c:v>5.1999999999999998E-2</c:v>
                </c:pt>
                <c:pt idx="2">
                  <c:v>1.7999999999999999E-2</c:v>
                </c:pt>
                <c:pt idx="3">
                  <c:v>0.1236403561919418</c:v>
                </c:pt>
              </c:numCache>
            </c:numRef>
          </c:val>
          <c:smooth val="1"/>
        </c:ser>
        <c:marker val="1"/>
        <c:axId val="127216256"/>
        <c:axId val="127218048"/>
      </c:lineChart>
      <c:catAx>
        <c:axId val="127216256"/>
        <c:scaling>
          <c:orientation val="minMax"/>
        </c:scaling>
        <c:axPos val="b"/>
        <c:numFmt formatCode="General" sourceLinked="1"/>
        <c:tickLblPos val="nextTo"/>
        <c:crossAx val="127218048"/>
        <c:crosses val="autoZero"/>
        <c:auto val="1"/>
        <c:lblAlgn val="ctr"/>
        <c:lblOffset val="100"/>
      </c:catAx>
      <c:valAx>
        <c:axId val="127218048"/>
        <c:scaling>
          <c:orientation val="minMax"/>
        </c:scaling>
        <c:axPos val="l"/>
        <c:numFmt formatCode="0.0%" sourceLinked="1"/>
        <c:tickLblPos val="nextTo"/>
        <c:crossAx val="127216256"/>
        <c:crosses val="autoZero"/>
        <c:crossBetween val="midCat"/>
      </c:valAx>
    </c:plotArea>
    <c:legend>
      <c:legendPos val="r"/>
      <c:layout>
        <c:manualLayout>
          <c:xMode val="edge"/>
          <c:yMode val="edge"/>
          <c:x val="9.4574178227721545E-2"/>
          <c:y val="7.0683367549353324E-2"/>
          <c:w val="0.46054530683664535"/>
          <c:h val="0.29757698604506366"/>
        </c:manualLayout>
      </c:layout>
      <c:txPr>
        <a:bodyPr/>
        <a:lstStyle/>
        <a:p>
          <a:pPr>
            <a:defRPr sz="1600" b="1"/>
          </a:pPr>
          <a:endParaRPr lang="en-US"/>
        </a:p>
      </c:txPr>
    </c:legend>
    <c:plotVisOnly val="1"/>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78938051960226"/>
          <c:y val="2.5071229570627105E-2"/>
          <c:w val="0.84295119780774042"/>
          <c:h val="0.90089829300281365"/>
        </c:manualLayout>
      </c:layout>
      <c:barChart>
        <c:barDir val="bar"/>
        <c:grouping val="clustered"/>
        <c:ser>
          <c:idx val="0"/>
          <c:order val="0"/>
          <c:spPr>
            <a:solidFill>
              <a:schemeClr val="accent1"/>
            </a:solidFill>
            <a:ln>
              <a:solidFill>
                <a:schemeClr val="tx1"/>
              </a:solidFill>
            </a:ln>
          </c:spPr>
          <c:dPt>
            <c:idx val="1"/>
            <c:spPr>
              <a:solidFill>
                <a:srgbClr val="FF0000"/>
              </a:solidFill>
              <a:ln>
                <a:solidFill>
                  <a:schemeClr val="tx1"/>
                </a:solidFill>
              </a:ln>
            </c:spPr>
          </c:dPt>
          <c:dPt>
            <c:idx val="3"/>
            <c:spPr>
              <a:solidFill>
                <a:srgbClr val="FF0000"/>
              </a:solidFill>
              <a:ln>
                <a:solidFill>
                  <a:schemeClr val="tx1"/>
                </a:solidFill>
              </a:ln>
            </c:spPr>
          </c:dPt>
          <c:dPt>
            <c:idx val="5"/>
            <c:spPr>
              <a:solidFill>
                <a:srgbClr val="FF0000"/>
              </a:solidFill>
              <a:ln>
                <a:solidFill>
                  <a:schemeClr val="tx1"/>
                </a:solidFill>
              </a:ln>
            </c:spPr>
          </c:dPt>
          <c:dPt>
            <c:idx val="7"/>
            <c:spPr>
              <a:solidFill>
                <a:srgbClr val="FF0000"/>
              </a:solidFill>
              <a:ln>
                <a:solidFill>
                  <a:schemeClr val="tx1"/>
                </a:solidFill>
              </a:ln>
            </c:spPr>
          </c:dPt>
          <c:dPt>
            <c:idx val="9"/>
            <c:spPr>
              <a:solidFill>
                <a:srgbClr val="FF0000"/>
              </a:solidFill>
              <a:ln>
                <a:solidFill>
                  <a:schemeClr val="tx1"/>
                </a:solidFill>
              </a:ln>
            </c:spPr>
          </c:dPt>
          <c:dPt>
            <c:idx val="11"/>
            <c:spPr>
              <a:solidFill>
                <a:srgbClr val="FF0000"/>
              </a:solidFill>
              <a:ln>
                <a:solidFill>
                  <a:schemeClr val="tx1"/>
                </a:solidFill>
              </a:ln>
            </c:spPr>
          </c:dPt>
          <c:cat>
            <c:multiLvlStrRef>
              <c:f>Sheet1!$D$24:$O$25</c:f>
              <c:multiLvlStrCache>
                <c:ptCount val="12"/>
                <c:lvl>
                  <c:pt idx="0">
                    <c:v>Current</c:v>
                  </c:pt>
                  <c:pt idx="1">
                    <c:v>Forecast</c:v>
                  </c:pt>
                  <c:pt idx="2">
                    <c:v>Current</c:v>
                  </c:pt>
                  <c:pt idx="3">
                    <c:v>Forecast</c:v>
                  </c:pt>
                  <c:pt idx="4">
                    <c:v>Current</c:v>
                  </c:pt>
                  <c:pt idx="5">
                    <c:v>Forecast</c:v>
                  </c:pt>
                  <c:pt idx="6">
                    <c:v>Current</c:v>
                  </c:pt>
                  <c:pt idx="7">
                    <c:v>Forecast</c:v>
                  </c:pt>
                  <c:pt idx="8">
                    <c:v>Current</c:v>
                  </c:pt>
                  <c:pt idx="9">
                    <c:v>Forecast</c:v>
                  </c:pt>
                  <c:pt idx="10">
                    <c:v>Current</c:v>
                  </c:pt>
                  <c:pt idx="11">
                    <c:v>Forecast</c:v>
                  </c:pt>
                </c:lvl>
                <c:lvl>
                  <c:pt idx="0">
                    <c:v>Urban</c:v>
                  </c:pt>
                  <c:pt idx="2">
                    <c:v>Suburban</c:v>
                  </c:pt>
                  <c:pt idx="4">
                    <c:v>Airport</c:v>
                  </c:pt>
                  <c:pt idx="6">
                    <c:v>Interstate</c:v>
                  </c:pt>
                  <c:pt idx="8">
                    <c:v>Resort</c:v>
                  </c:pt>
                  <c:pt idx="10">
                    <c:v>Town</c:v>
                  </c:pt>
                </c:lvl>
              </c:multiLvlStrCache>
            </c:multiLvlStrRef>
          </c:cat>
          <c:val>
            <c:numRef>
              <c:f>Sheet1!$D$26:$O$26</c:f>
              <c:numCache>
                <c:formatCode>0.0%</c:formatCode>
                <c:ptCount val="12"/>
                <c:pt idx="0">
                  <c:v>7.0000000000000021E-2</c:v>
                </c:pt>
                <c:pt idx="1">
                  <c:v>5.3261673595575099E-2</c:v>
                </c:pt>
                <c:pt idx="2">
                  <c:v>8.6000000000000021E-2</c:v>
                </c:pt>
                <c:pt idx="3">
                  <c:v>3.2318728392879983E-2</c:v>
                </c:pt>
                <c:pt idx="4">
                  <c:v>4.9500000000000023E-2</c:v>
                </c:pt>
                <c:pt idx="5">
                  <c:v>6.0266824596114002E-2</c:v>
                </c:pt>
                <c:pt idx="6">
                  <c:v>6.3E-2</c:v>
                </c:pt>
                <c:pt idx="7">
                  <c:v>3.5158934942792187E-2</c:v>
                </c:pt>
                <c:pt idx="8">
                  <c:v>0.12300000000000012</c:v>
                </c:pt>
                <c:pt idx="9">
                  <c:v>3.6633713939240892E-2</c:v>
                </c:pt>
                <c:pt idx="10">
                  <c:v>6.0500000000000012E-2</c:v>
                </c:pt>
                <c:pt idx="11">
                  <c:v>5.0209872140540623E-2</c:v>
                </c:pt>
              </c:numCache>
            </c:numRef>
          </c:val>
        </c:ser>
        <c:axId val="65077248"/>
        <c:axId val="65078784"/>
      </c:barChart>
      <c:catAx>
        <c:axId val="65077248"/>
        <c:scaling>
          <c:orientation val="minMax"/>
        </c:scaling>
        <c:axPos val="l"/>
        <c:tickLblPos val="nextTo"/>
        <c:crossAx val="65078784"/>
        <c:crosses val="autoZero"/>
        <c:auto val="1"/>
        <c:lblAlgn val="ctr"/>
        <c:lblOffset val="100"/>
      </c:catAx>
      <c:valAx>
        <c:axId val="65078784"/>
        <c:scaling>
          <c:orientation val="minMax"/>
        </c:scaling>
        <c:axPos val="b"/>
        <c:majorGridlines/>
        <c:numFmt formatCode="0.0%" sourceLinked="1"/>
        <c:tickLblPos val="nextTo"/>
        <c:crossAx val="6507724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lineChart>
        <c:grouping val="standard"/>
        <c:ser>
          <c:idx val="0"/>
          <c:order val="0"/>
          <c:tx>
            <c:v>Total Hospitality Employment</c:v>
          </c:tx>
          <c:spPr>
            <a:ln w="50800"/>
          </c:spPr>
          <c:marker>
            <c:symbol val="none"/>
          </c:marker>
          <c:cat>
            <c:strRef>
              <c:f>Sheet1!$A$82:$A$185</c:f>
              <c:strCache>
                <c:ptCount val="104"/>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strCache>
            </c:strRef>
          </c:cat>
          <c:val>
            <c:numRef>
              <c:f>Sheet1!$E$85:$E$185</c:f>
              <c:numCache>
                <c:formatCode>0.0%</c:formatCode>
                <c:ptCount val="101"/>
                <c:pt idx="0">
                  <c:v>1.7246042201583656E-2</c:v>
                </c:pt>
                <c:pt idx="1">
                  <c:v>6.1487186592048548E-3</c:v>
                </c:pt>
                <c:pt idx="2">
                  <c:v>1.5107069045892096E-3</c:v>
                </c:pt>
                <c:pt idx="3">
                  <c:v>-6.8639903422399451E-3</c:v>
                </c:pt>
                <c:pt idx="4">
                  <c:v>-8.5731174736408677E-3</c:v>
                </c:pt>
                <c:pt idx="5">
                  <c:v>-3.9534354809555028E-3</c:v>
                </c:pt>
                <c:pt idx="6">
                  <c:v>2.3879189380051624E-3</c:v>
                </c:pt>
                <c:pt idx="7">
                  <c:v>1.3915158239699688E-2</c:v>
                </c:pt>
                <c:pt idx="8">
                  <c:v>2.7659117397776933E-2</c:v>
                </c:pt>
                <c:pt idx="9">
                  <c:v>4.0061915591727448E-2</c:v>
                </c:pt>
                <c:pt idx="10">
                  <c:v>5.0545671666040182E-2</c:v>
                </c:pt>
                <c:pt idx="11">
                  <c:v>5.7890748633678601E-2</c:v>
                </c:pt>
                <c:pt idx="12">
                  <c:v>6.3521680231409583E-2</c:v>
                </c:pt>
                <c:pt idx="13">
                  <c:v>6.9184534637582118E-2</c:v>
                </c:pt>
                <c:pt idx="14">
                  <c:v>6.6079810905265601E-2</c:v>
                </c:pt>
                <c:pt idx="15">
                  <c:v>6.4788557492871712E-2</c:v>
                </c:pt>
                <c:pt idx="16">
                  <c:v>5.6920052791348485E-2</c:v>
                </c:pt>
                <c:pt idx="17">
                  <c:v>5.07932300483942E-2</c:v>
                </c:pt>
                <c:pt idx="18">
                  <c:v>4.9246038413265358E-2</c:v>
                </c:pt>
                <c:pt idx="19">
                  <c:v>4.9826368367593243E-2</c:v>
                </c:pt>
                <c:pt idx="20">
                  <c:v>5.374017216404714E-2</c:v>
                </c:pt>
                <c:pt idx="21">
                  <c:v>5.1128023997646821E-2</c:v>
                </c:pt>
                <c:pt idx="22">
                  <c:v>5.4360764592729094E-2</c:v>
                </c:pt>
                <c:pt idx="23">
                  <c:v>6.3354643373829234E-2</c:v>
                </c:pt>
                <c:pt idx="24">
                  <c:v>5.4107181763857204E-2</c:v>
                </c:pt>
                <c:pt idx="25">
                  <c:v>4.5451783019472725E-2</c:v>
                </c:pt>
                <c:pt idx="26">
                  <c:v>3.1386188343304644E-2</c:v>
                </c:pt>
                <c:pt idx="27">
                  <c:v>-3.1414288868476525E-3</c:v>
                </c:pt>
                <c:pt idx="28">
                  <c:v>-5.8997570925160003E-3</c:v>
                </c:pt>
                <c:pt idx="29">
                  <c:v>-1.8489747432847148E-3</c:v>
                </c:pt>
                <c:pt idx="30">
                  <c:v>-2.3984142146027398E-4</c:v>
                </c:pt>
                <c:pt idx="31">
                  <c:v>1.4997875292424689E-2</c:v>
                </c:pt>
                <c:pt idx="32">
                  <c:v>2.0442584902413019E-2</c:v>
                </c:pt>
                <c:pt idx="33">
                  <c:v>1.9992163093686344E-2</c:v>
                </c:pt>
                <c:pt idx="34">
                  <c:v>2.5722707302794801E-2</c:v>
                </c:pt>
                <c:pt idx="35">
                  <c:v>3.1257810873323244E-2</c:v>
                </c:pt>
                <c:pt idx="36">
                  <c:v>3.3034882345008176E-2</c:v>
                </c:pt>
                <c:pt idx="37">
                  <c:v>3.6248105939358899E-2</c:v>
                </c:pt>
                <c:pt idx="38">
                  <c:v>3.3982726264137231E-2</c:v>
                </c:pt>
                <c:pt idx="39">
                  <c:v>3.6558423811613228E-2</c:v>
                </c:pt>
                <c:pt idx="40">
                  <c:v>3.3747276291311579E-2</c:v>
                </c:pt>
                <c:pt idx="41">
                  <c:v>3.0013523704325085E-2</c:v>
                </c:pt>
                <c:pt idx="42">
                  <c:v>3.2948976728445878E-2</c:v>
                </c:pt>
                <c:pt idx="43">
                  <c:v>2.0493866475988165E-2</c:v>
                </c:pt>
                <c:pt idx="44">
                  <c:v>1.4164135709147097E-2</c:v>
                </c:pt>
                <c:pt idx="45">
                  <c:v>9.9033761606923676E-3</c:v>
                </c:pt>
                <c:pt idx="46">
                  <c:v>3.1153754968931135E-3</c:v>
                </c:pt>
                <c:pt idx="47">
                  <c:v>4.7035857167065931E-3</c:v>
                </c:pt>
                <c:pt idx="48">
                  <c:v>7.1643759528250417E-3</c:v>
                </c:pt>
                <c:pt idx="49">
                  <c:v>8.1795735058134422E-3</c:v>
                </c:pt>
                <c:pt idx="50">
                  <c:v>7.42718277069776E-3</c:v>
                </c:pt>
                <c:pt idx="51">
                  <c:v>1.6643437144397977E-2</c:v>
                </c:pt>
                <c:pt idx="52">
                  <c:v>2.1834879076719105E-2</c:v>
                </c:pt>
                <c:pt idx="53">
                  <c:v>2.8824708490099882E-2</c:v>
                </c:pt>
                <c:pt idx="54">
                  <c:v>3.6506341316389967E-2</c:v>
                </c:pt>
                <c:pt idx="55">
                  <c:v>3.2966061017011272E-2</c:v>
                </c:pt>
                <c:pt idx="56">
                  <c:v>3.3697180149058203E-2</c:v>
                </c:pt>
                <c:pt idx="57">
                  <c:v>3.1287190494205808E-2</c:v>
                </c:pt>
                <c:pt idx="58">
                  <c:v>3.3556600061723119E-2</c:v>
                </c:pt>
                <c:pt idx="59">
                  <c:v>3.465276024680719E-2</c:v>
                </c:pt>
                <c:pt idx="60">
                  <c:v>3.3588936215588117E-2</c:v>
                </c:pt>
                <c:pt idx="61">
                  <c:v>3.774423870711674E-2</c:v>
                </c:pt>
                <c:pt idx="62">
                  <c:v>3.1141970251938877E-2</c:v>
                </c:pt>
                <c:pt idx="63">
                  <c:v>3.1291010325052548E-2</c:v>
                </c:pt>
                <c:pt idx="64">
                  <c:v>3.4492088917849273E-2</c:v>
                </c:pt>
                <c:pt idx="65">
                  <c:v>3.5699692582876974E-2</c:v>
                </c:pt>
                <c:pt idx="66">
                  <c:v>4.2296099649431929E-2</c:v>
                </c:pt>
                <c:pt idx="67">
                  <c:v>4.3778730716596659E-2</c:v>
                </c:pt>
                <c:pt idx="68">
                  <c:v>3.6982725397594729E-2</c:v>
                </c:pt>
                <c:pt idx="69">
                  <c:v>2.7467439855290987E-2</c:v>
                </c:pt>
                <c:pt idx="70">
                  <c:v>1.6728983959175991E-2</c:v>
                </c:pt>
                <c:pt idx="71">
                  <c:v>4.6478850402800198E-3</c:v>
                </c:pt>
                <c:pt idx="72">
                  <c:v>-7.0693260586183193E-3</c:v>
                </c:pt>
                <c:pt idx="73">
                  <c:v>-2.0810770823363911E-2</c:v>
                </c:pt>
                <c:pt idx="74">
                  <c:v>-3.296198552889773E-2</c:v>
                </c:pt>
                <c:pt idx="75">
                  <c:v>-4.1722145144400313E-2</c:v>
                </c:pt>
                <c:pt idx="76">
                  <c:v>-4.3555145364072345E-2</c:v>
                </c:pt>
                <c:pt idx="77">
                  <c:v>-4.0881224206846145E-2</c:v>
                </c:pt>
                <c:pt idx="78">
                  <c:v>-3.4093246850591674E-2</c:v>
                </c:pt>
                <c:pt idx="79">
                  <c:v>-2.3986102835063972E-2</c:v>
                </c:pt>
                <c:pt idx="80">
                  <c:v>-1.2356728057374089E-2</c:v>
                </c:pt>
                <c:pt idx="81">
                  <c:v>-2.5206819285717996E-3</c:v>
                </c:pt>
                <c:pt idx="82">
                  <c:v>-8.78380811386692E-4</c:v>
                </c:pt>
                <c:pt idx="83">
                  <c:v>-3.8196448857155119E-3</c:v>
                </c:pt>
                <c:pt idx="84">
                  <c:v>-1.0016117340877262E-2</c:v>
                </c:pt>
                <c:pt idx="85">
                  <c:v>-9.0593127273035368E-3</c:v>
                </c:pt>
                <c:pt idx="86">
                  <c:v>2.3470116470722946E-3</c:v>
                </c:pt>
                <c:pt idx="87">
                  <c:v>1.7920268922728244E-2</c:v>
                </c:pt>
                <c:pt idx="88">
                  <c:v>3.4244342621773782E-2</c:v>
                </c:pt>
                <c:pt idx="89">
                  <c:v>4.4715712919972672E-2</c:v>
                </c:pt>
                <c:pt idx="90">
                  <c:v>4.9668118392194316E-2</c:v>
                </c:pt>
                <c:pt idx="91">
                  <c:v>5.3144520713978016E-2</c:v>
                </c:pt>
                <c:pt idx="92">
                  <c:v>5.7116784964085232E-2</c:v>
                </c:pt>
                <c:pt idx="93">
                  <c:v>6.2668559355113951E-2</c:v>
                </c:pt>
                <c:pt idx="94">
                  <c:v>6.9980198340766853E-2</c:v>
                </c:pt>
                <c:pt idx="95">
                  <c:v>7.5523592804727535E-2</c:v>
                </c:pt>
                <c:pt idx="96">
                  <c:v>7.8415974362920471E-2</c:v>
                </c:pt>
                <c:pt idx="97">
                  <c:v>7.6046040307931051E-2</c:v>
                </c:pt>
                <c:pt idx="98">
                  <c:v>6.7444309374845801E-2</c:v>
                </c:pt>
                <c:pt idx="99">
                  <c:v>5.6218571649516269E-2</c:v>
                </c:pt>
                <c:pt idx="100">
                  <c:v>4.3967740306065428E-2</c:v>
                </c:pt>
              </c:numCache>
            </c:numRef>
          </c:val>
        </c:ser>
        <c:ser>
          <c:idx val="1"/>
          <c:order val="1"/>
          <c:tx>
            <c:v>Total Atlanta Employment</c:v>
          </c:tx>
          <c:spPr>
            <a:ln w="50800"/>
          </c:spPr>
          <c:marker>
            <c:symbol val="none"/>
          </c:marker>
          <c:cat>
            <c:strRef>
              <c:f>Sheet1!$A$82:$A$185</c:f>
              <c:strCache>
                <c:ptCount val="104"/>
                <c:pt idx="0">
                  <c:v>1990Q1</c:v>
                </c:pt>
                <c:pt idx="1">
                  <c:v>1990Q2</c:v>
                </c:pt>
                <c:pt idx="2">
                  <c:v>1990Q3</c:v>
                </c:pt>
                <c:pt idx="3">
                  <c:v>1990Q4</c:v>
                </c:pt>
                <c:pt idx="4">
                  <c:v>1991Q1</c:v>
                </c:pt>
                <c:pt idx="5">
                  <c:v>1991Q2</c:v>
                </c:pt>
                <c:pt idx="6">
                  <c:v>1991Q3</c:v>
                </c:pt>
                <c:pt idx="7">
                  <c:v>1991Q4</c:v>
                </c:pt>
                <c:pt idx="8">
                  <c:v>1992Q1</c:v>
                </c:pt>
                <c:pt idx="9">
                  <c:v>1992Q2</c:v>
                </c:pt>
                <c:pt idx="10">
                  <c:v>1992Q3</c:v>
                </c:pt>
                <c:pt idx="11">
                  <c:v>1992Q4</c:v>
                </c:pt>
                <c:pt idx="12">
                  <c:v>1993Q1</c:v>
                </c:pt>
                <c:pt idx="13">
                  <c:v>1993Q2</c:v>
                </c:pt>
                <c:pt idx="14">
                  <c:v>1993Q3</c:v>
                </c:pt>
                <c:pt idx="15">
                  <c:v>1993Q4</c:v>
                </c:pt>
                <c:pt idx="16">
                  <c:v>1994Q1</c:v>
                </c:pt>
                <c:pt idx="17">
                  <c:v>1994Q2</c:v>
                </c:pt>
                <c:pt idx="18">
                  <c:v>1994Q3</c:v>
                </c:pt>
                <c:pt idx="19">
                  <c:v>1994Q4</c:v>
                </c:pt>
                <c:pt idx="20">
                  <c:v>1995Q1</c:v>
                </c:pt>
                <c:pt idx="21">
                  <c:v>1995Q2</c:v>
                </c:pt>
                <c:pt idx="22">
                  <c:v>1995Q3</c:v>
                </c:pt>
                <c:pt idx="23">
                  <c:v>1995Q4</c:v>
                </c:pt>
                <c:pt idx="24">
                  <c:v>1996Q1</c:v>
                </c:pt>
                <c:pt idx="25">
                  <c:v>1996Q2</c:v>
                </c:pt>
                <c:pt idx="26">
                  <c:v>1996Q3</c:v>
                </c:pt>
                <c:pt idx="27">
                  <c:v>1996Q4</c:v>
                </c:pt>
                <c:pt idx="28">
                  <c:v>1997Q1</c:v>
                </c:pt>
                <c:pt idx="29">
                  <c:v>1997Q2</c:v>
                </c:pt>
                <c:pt idx="30">
                  <c:v>1997Q3</c:v>
                </c:pt>
                <c:pt idx="31">
                  <c:v>1997Q4</c:v>
                </c:pt>
                <c:pt idx="32">
                  <c:v>1998Q1</c:v>
                </c:pt>
                <c:pt idx="33">
                  <c:v>1998Q2</c:v>
                </c:pt>
                <c:pt idx="34">
                  <c:v>1998Q3</c:v>
                </c:pt>
                <c:pt idx="35">
                  <c:v>1998Q4</c:v>
                </c:pt>
                <c:pt idx="36">
                  <c:v>1999Q1</c:v>
                </c:pt>
                <c:pt idx="37">
                  <c:v>1999Q2</c:v>
                </c:pt>
                <c:pt idx="38">
                  <c:v>1999Q3</c:v>
                </c:pt>
                <c:pt idx="39">
                  <c:v>1999Q4</c:v>
                </c:pt>
                <c:pt idx="40">
                  <c:v>2000Q1</c:v>
                </c:pt>
                <c:pt idx="41">
                  <c:v>2000Q2</c:v>
                </c:pt>
                <c:pt idx="42">
                  <c:v>2000Q3</c:v>
                </c:pt>
                <c:pt idx="43">
                  <c:v>2000Q4</c:v>
                </c:pt>
                <c:pt idx="44">
                  <c:v>2001Q1</c:v>
                </c:pt>
                <c:pt idx="45">
                  <c:v>2001Q2</c:v>
                </c:pt>
                <c:pt idx="46">
                  <c:v>2001Q3</c:v>
                </c:pt>
                <c:pt idx="47">
                  <c:v>2001Q4</c:v>
                </c:pt>
                <c:pt idx="48">
                  <c:v>2002Q1</c:v>
                </c:pt>
                <c:pt idx="49">
                  <c:v>2002Q2</c:v>
                </c:pt>
                <c:pt idx="50">
                  <c:v>2002Q3</c:v>
                </c:pt>
                <c:pt idx="51">
                  <c:v>2002Q4</c:v>
                </c:pt>
                <c:pt idx="52">
                  <c:v>2003Q1</c:v>
                </c:pt>
                <c:pt idx="53">
                  <c:v>2003Q2</c:v>
                </c:pt>
                <c:pt idx="54">
                  <c:v>2003Q3</c:v>
                </c:pt>
                <c:pt idx="55">
                  <c:v>2003Q4</c:v>
                </c:pt>
                <c:pt idx="56">
                  <c:v>2004Q1</c:v>
                </c:pt>
                <c:pt idx="57">
                  <c:v>2004Q2</c:v>
                </c:pt>
                <c:pt idx="58">
                  <c:v>2004Q3</c:v>
                </c:pt>
                <c:pt idx="59">
                  <c:v>2004Q4</c:v>
                </c:pt>
                <c:pt idx="60">
                  <c:v>2005Q1</c:v>
                </c:pt>
                <c:pt idx="61">
                  <c:v>2005Q2</c:v>
                </c:pt>
                <c:pt idx="62">
                  <c:v>2005Q3</c:v>
                </c:pt>
                <c:pt idx="63">
                  <c:v>2005Q4</c:v>
                </c:pt>
                <c:pt idx="64">
                  <c:v>2006Q1</c:v>
                </c:pt>
                <c:pt idx="65">
                  <c:v>2006Q2</c:v>
                </c:pt>
                <c:pt idx="66">
                  <c:v>2006Q3</c:v>
                </c:pt>
                <c:pt idx="67">
                  <c:v>2006Q4</c:v>
                </c:pt>
                <c:pt idx="68">
                  <c:v>2007Q1</c:v>
                </c:pt>
                <c:pt idx="69">
                  <c:v>2007Q2</c:v>
                </c:pt>
                <c:pt idx="70">
                  <c:v>2007Q3</c:v>
                </c:pt>
                <c:pt idx="71">
                  <c:v>2007Q4</c:v>
                </c:pt>
                <c:pt idx="72">
                  <c:v>2008Q1</c:v>
                </c:pt>
                <c:pt idx="73">
                  <c:v>2008Q2</c:v>
                </c:pt>
                <c:pt idx="74">
                  <c:v>2008Q3</c:v>
                </c:pt>
                <c:pt idx="75">
                  <c:v>2008Q4</c:v>
                </c:pt>
                <c:pt idx="76">
                  <c:v>2009Q1</c:v>
                </c:pt>
                <c:pt idx="77">
                  <c:v>2009Q2</c:v>
                </c:pt>
                <c:pt idx="78">
                  <c:v>2009Q3</c:v>
                </c:pt>
                <c:pt idx="79">
                  <c:v>2009Q4</c:v>
                </c:pt>
                <c:pt idx="80">
                  <c:v>2010Q1</c:v>
                </c:pt>
                <c:pt idx="81">
                  <c:v>2010Q2</c:v>
                </c:pt>
                <c:pt idx="82">
                  <c:v>2010Q3</c:v>
                </c:pt>
                <c:pt idx="83">
                  <c:v>2010Q4</c:v>
                </c:pt>
                <c:pt idx="84">
                  <c:v>2011Q1</c:v>
                </c:pt>
                <c:pt idx="85">
                  <c:v>2011Q2</c:v>
                </c:pt>
                <c:pt idx="86">
                  <c:v>2011Q3</c:v>
                </c:pt>
                <c:pt idx="87">
                  <c:v>2011Q4</c:v>
                </c:pt>
                <c:pt idx="88">
                  <c:v>2012Q1</c:v>
                </c:pt>
                <c:pt idx="89">
                  <c:v>2012Q2</c:v>
                </c:pt>
                <c:pt idx="90">
                  <c:v>2012Q3</c:v>
                </c:pt>
                <c:pt idx="91">
                  <c:v>2012Q4</c:v>
                </c:pt>
                <c:pt idx="92">
                  <c:v>2013Q1</c:v>
                </c:pt>
                <c:pt idx="93">
                  <c:v>2013Q2</c:v>
                </c:pt>
                <c:pt idx="94">
                  <c:v>2013Q3</c:v>
                </c:pt>
                <c:pt idx="95">
                  <c:v>2013Q4</c:v>
                </c:pt>
                <c:pt idx="96">
                  <c:v>2014Q1</c:v>
                </c:pt>
                <c:pt idx="97">
                  <c:v>2014Q2</c:v>
                </c:pt>
                <c:pt idx="98">
                  <c:v>2014Q3</c:v>
                </c:pt>
                <c:pt idx="99">
                  <c:v>2014Q4</c:v>
                </c:pt>
                <c:pt idx="100">
                  <c:v>2015Q1</c:v>
                </c:pt>
                <c:pt idx="101">
                  <c:v>2015Q2</c:v>
                </c:pt>
                <c:pt idx="102">
                  <c:v>2015Q3</c:v>
                </c:pt>
                <c:pt idx="103">
                  <c:v>2015Q4</c:v>
                </c:pt>
              </c:strCache>
            </c:strRef>
          </c:cat>
          <c:val>
            <c:numRef>
              <c:f>Sheet1!$H$85:$H$185</c:f>
              <c:numCache>
                <c:formatCode>0.0%</c:formatCode>
                <c:ptCount val="101"/>
                <c:pt idx="0">
                  <c:v>2.0389549724120437E-2</c:v>
                </c:pt>
                <c:pt idx="1">
                  <c:v>1.2738814168626655E-2</c:v>
                </c:pt>
                <c:pt idx="2">
                  <c:v>2.781559749890139E-3</c:v>
                </c:pt>
                <c:pt idx="3">
                  <c:v>-7.3197068527621756E-3</c:v>
                </c:pt>
                <c:pt idx="4">
                  <c:v>-1.3140483459691321E-2</c:v>
                </c:pt>
                <c:pt idx="5">
                  <c:v>-1.0604950016375181E-2</c:v>
                </c:pt>
                <c:pt idx="6">
                  <c:v>-4.3445120019247607E-3</c:v>
                </c:pt>
                <c:pt idx="7">
                  <c:v>6.9597145213362577E-3</c:v>
                </c:pt>
                <c:pt idx="8">
                  <c:v>1.9429127897807819E-2</c:v>
                </c:pt>
                <c:pt idx="9">
                  <c:v>2.9970113964155498E-2</c:v>
                </c:pt>
                <c:pt idx="10">
                  <c:v>4.0109579154075314E-2</c:v>
                </c:pt>
                <c:pt idx="11">
                  <c:v>4.7074803705485113E-2</c:v>
                </c:pt>
                <c:pt idx="12">
                  <c:v>5.1901239876531724E-2</c:v>
                </c:pt>
                <c:pt idx="13">
                  <c:v>5.5711722816635501E-2</c:v>
                </c:pt>
                <c:pt idx="14">
                  <c:v>5.618984728781018E-2</c:v>
                </c:pt>
                <c:pt idx="15">
                  <c:v>5.625638877074346E-2</c:v>
                </c:pt>
                <c:pt idx="16">
                  <c:v>5.4673970106416947E-2</c:v>
                </c:pt>
                <c:pt idx="17">
                  <c:v>5.1834266543590246E-2</c:v>
                </c:pt>
                <c:pt idx="18">
                  <c:v>4.9891285835212296E-2</c:v>
                </c:pt>
                <c:pt idx="19">
                  <c:v>4.824850803632641E-2</c:v>
                </c:pt>
                <c:pt idx="20">
                  <c:v>4.7744766074142131E-2</c:v>
                </c:pt>
                <c:pt idx="21">
                  <c:v>4.7511179074205323E-2</c:v>
                </c:pt>
                <c:pt idx="22">
                  <c:v>4.9110023447603623E-2</c:v>
                </c:pt>
                <c:pt idx="23">
                  <c:v>5.1100521634781071E-2</c:v>
                </c:pt>
                <c:pt idx="24">
                  <c:v>4.8536927065794266E-2</c:v>
                </c:pt>
                <c:pt idx="25">
                  <c:v>4.6272879182454707E-2</c:v>
                </c:pt>
                <c:pt idx="26">
                  <c:v>4.0468934164252124E-2</c:v>
                </c:pt>
                <c:pt idx="27">
                  <c:v>3.2553164634179677E-2</c:v>
                </c:pt>
                <c:pt idx="28">
                  <c:v>3.3652478946456066E-2</c:v>
                </c:pt>
                <c:pt idx="29">
                  <c:v>3.5658600333411838E-2</c:v>
                </c:pt>
                <c:pt idx="30">
                  <c:v>3.9069663972163049E-2</c:v>
                </c:pt>
                <c:pt idx="31">
                  <c:v>4.463067415321964E-2</c:v>
                </c:pt>
                <c:pt idx="32">
                  <c:v>4.4758524994781279E-2</c:v>
                </c:pt>
                <c:pt idx="33">
                  <c:v>4.4322545426914717E-2</c:v>
                </c:pt>
                <c:pt idx="34">
                  <c:v>4.6846561912092577E-2</c:v>
                </c:pt>
                <c:pt idx="35">
                  <c:v>4.7087308752257195E-2</c:v>
                </c:pt>
                <c:pt idx="36">
                  <c:v>4.7440480947791519E-2</c:v>
                </c:pt>
                <c:pt idx="37">
                  <c:v>4.5727962409368939E-2</c:v>
                </c:pt>
                <c:pt idx="38">
                  <c:v>3.8974261592423121E-2</c:v>
                </c:pt>
                <c:pt idx="39">
                  <c:v>3.3984538140049203E-2</c:v>
                </c:pt>
                <c:pt idx="40">
                  <c:v>2.7745919074718683E-2</c:v>
                </c:pt>
                <c:pt idx="41">
                  <c:v>2.2403420901720761E-2</c:v>
                </c:pt>
                <c:pt idx="42">
                  <c:v>1.8183655253829478E-2</c:v>
                </c:pt>
                <c:pt idx="43">
                  <c:v>1.2240740763700186E-2</c:v>
                </c:pt>
                <c:pt idx="44">
                  <c:v>4.8876526636061346E-3</c:v>
                </c:pt>
                <c:pt idx="45">
                  <c:v>-4.179512073877123E-3</c:v>
                </c:pt>
                <c:pt idx="46">
                  <c:v>-1.0934476278894212E-2</c:v>
                </c:pt>
                <c:pt idx="47">
                  <c:v>-1.7342418896525102E-2</c:v>
                </c:pt>
                <c:pt idx="48">
                  <c:v>-1.857914802893823E-2</c:v>
                </c:pt>
                <c:pt idx="49">
                  <c:v>-1.6234892694062975E-2</c:v>
                </c:pt>
                <c:pt idx="50">
                  <c:v>-1.6305155255893378E-2</c:v>
                </c:pt>
                <c:pt idx="51">
                  <c:v>-1.274734725877591E-2</c:v>
                </c:pt>
                <c:pt idx="52">
                  <c:v>-1.0100138089053634E-2</c:v>
                </c:pt>
                <c:pt idx="53">
                  <c:v>-6.323580934618267E-3</c:v>
                </c:pt>
                <c:pt idx="54">
                  <c:v>1.0815131953036961E-3</c:v>
                </c:pt>
                <c:pt idx="55">
                  <c:v>7.5080834397545093E-3</c:v>
                </c:pt>
                <c:pt idx="56">
                  <c:v>1.3886355483999413E-2</c:v>
                </c:pt>
                <c:pt idx="57">
                  <c:v>1.8990984427566415E-2</c:v>
                </c:pt>
                <c:pt idx="58">
                  <c:v>2.4090044903772201E-2</c:v>
                </c:pt>
                <c:pt idx="59">
                  <c:v>2.803781836137853E-2</c:v>
                </c:pt>
                <c:pt idx="60">
                  <c:v>3.0911027919091172E-2</c:v>
                </c:pt>
                <c:pt idx="61">
                  <c:v>3.2877971330445899E-2</c:v>
                </c:pt>
                <c:pt idx="62">
                  <c:v>3.1839360440227615E-2</c:v>
                </c:pt>
                <c:pt idx="63">
                  <c:v>2.9854840023780582E-2</c:v>
                </c:pt>
                <c:pt idx="64">
                  <c:v>2.8771436112901672E-2</c:v>
                </c:pt>
                <c:pt idx="65">
                  <c:v>2.7734406526961131E-2</c:v>
                </c:pt>
                <c:pt idx="66">
                  <c:v>2.6064891725916084E-2</c:v>
                </c:pt>
                <c:pt idx="67">
                  <c:v>2.5106947967595827E-2</c:v>
                </c:pt>
                <c:pt idx="68">
                  <c:v>2.0308838166418264E-2</c:v>
                </c:pt>
                <c:pt idx="69">
                  <c:v>1.40972456178039E-2</c:v>
                </c:pt>
                <c:pt idx="70">
                  <c:v>8.210851089527571E-3</c:v>
                </c:pt>
                <c:pt idx="71">
                  <c:v>-1.1136455508097276E-3</c:v>
                </c:pt>
                <c:pt idx="72">
                  <c:v>-1.0815283871577042E-2</c:v>
                </c:pt>
                <c:pt idx="73">
                  <c:v>-2.3654119706556287E-2</c:v>
                </c:pt>
                <c:pt idx="74">
                  <c:v>-3.814195396599207E-2</c:v>
                </c:pt>
                <c:pt idx="75">
                  <c:v>-5.0024104520564494E-2</c:v>
                </c:pt>
                <c:pt idx="76">
                  <c:v>-5.642636559365255E-2</c:v>
                </c:pt>
                <c:pt idx="77">
                  <c:v>-5.4319870301481665E-2</c:v>
                </c:pt>
                <c:pt idx="78">
                  <c:v>-4.31427618687793E-2</c:v>
                </c:pt>
                <c:pt idx="79">
                  <c:v>-2.723896008252702E-2</c:v>
                </c:pt>
                <c:pt idx="80">
                  <c:v>-1.3272829355827187E-2</c:v>
                </c:pt>
                <c:pt idx="81">
                  <c:v>-4.1840595293315408E-3</c:v>
                </c:pt>
                <c:pt idx="82">
                  <c:v>-3.9206464323675583E-3</c:v>
                </c:pt>
                <c:pt idx="83">
                  <c:v>-6.6957962109823743E-3</c:v>
                </c:pt>
                <c:pt idx="84">
                  <c:v>-6.747969084094807E-3</c:v>
                </c:pt>
                <c:pt idx="85">
                  <c:v>-3.2905299350387551E-3</c:v>
                </c:pt>
                <c:pt idx="86">
                  <c:v>5.3802188346632196E-3</c:v>
                </c:pt>
                <c:pt idx="87">
                  <c:v>1.4783009810098946E-2</c:v>
                </c:pt>
                <c:pt idx="88">
                  <c:v>2.2138777753411221E-2</c:v>
                </c:pt>
                <c:pt idx="89">
                  <c:v>2.7749250579949702E-2</c:v>
                </c:pt>
                <c:pt idx="90">
                  <c:v>3.1771080657004847E-2</c:v>
                </c:pt>
                <c:pt idx="91">
                  <c:v>3.5913261130925411E-2</c:v>
                </c:pt>
                <c:pt idx="92">
                  <c:v>4.0711748084897303E-2</c:v>
                </c:pt>
                <c:pt idx="93">
                  <c:v>4.5597085683608984E-2</c:v>
                </c:pt>
                <c:pt idx="94">
                  <c:v>5.0403461896669777E-2</c:v>
                </c:pt>
                <c:pt idx="95">
                  <c:v>5.3387925131792802E-2</c:v>
                </c:pt>
                <c:pt idx="96">
                  <c:v>5.4025473953197567E-2</c:v>
                </c:pt>
                <c:pt idx="97">
                  <c:v>5.22266173610475E-2</c:v>
                </c:pt>
                <c:pt idx="98">
                  <c:v>4.7818595124731411E-2</c:v>
                </c:pt>
                <c:pt idx="99">
                  <c:v>4.2389677541416981E-2</c:v>
                </c:pt>
                <c:pt idx="100">
                  <c:v>3.7016271087924935E-2</c:v>
                </c:pt>
              </c:numCache>
            </c:numRef>
          </c:val>
        </c:ser>
        <c:marker val="1"/>
        <c:axId val="163932416"/>
        <c:axId val="163977856"/>
      </c:lineChart>
      <c:catAx>
        <c:axId val="163932416"/>
        <c:scaling>
          <c:orientation val="minMax"/>
        </c:scaling>
        <c:axPos val="b"/>
        <c:tickLblPos val="nextTo"/>
        <c:crossAx val="163977856"/>
        <c:crosses val="autoZero"/>
        <c:auto val="1"/>
        <c:lblAlgn val="ctr"/>
        <c:lblOffset val="100"/>
      </c:catAx>
      <c:valAx>
        <c:axId val="163977856"/>
        <c:scaling>
          <c:orientation val="minMax"/>
        </c:scaling>
        <c:axPos val="l"/>
        <c:majorGridlines/>
        <c:numFmt formatCode="0.0%" sourceLinked="1"/>
        <c:tickLblPos val="nextTo"/>
        <c:crossAx val="163932416"/>
        <c:crosses val="autoZero"/>
        <c:crossBetween val="between"/>
      </c:valAx>
    </c:plotArea>
    <c:legend>
      <c:legendPos val="b"/>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DEF95-F44D-4664-971C-941D250352F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1199248-0D31-4C62-B488-9B4AB06F1D77}">
      <dgm:prSet custT="1"/>
      <dgm:spPr/>
      <dgm:t>
        <a:bodyPr/>
        <a:lstStyle/>
        <a:p>
          <a:pPr rtl="0"/>
          <a:r>
            <a:rPr lang="en-US" sz="3600" b="1" dirty="0" smtClean="0">
              <a:solidFill>
                <a:schemeClr val="tx1">
                  <a:lumMod val="50000"/>
                </a:schemeClr>
              </a:solidFill>
            </a:rPr>
            <a:t>How many of you believe that </a:t>
          </a:r>
          <a:r>
            <a:rPr lang="en-US" sz="3600" b="1" dirty="0" smtClean="0">
              <a:solidFill>
                <a:schemeClr val="tx1">
                  <a:lumMod val="50000"/>
                </a:schemeClr>
              </a:solidFill>
            </a:rPr>
            <a:t>hotel owners will make more money this year than last?</a:t>
          </a:r>
          <a:endParaRPr lang="en-US" sz="3600" b="1" dirty="0">
            <a:solidFill>
              <a:schemeClr val="tx1">
                <a:lumMod val="50000"/>
              </a:schemeClr>
            </a:solidFill>
          </a:endParaRPr>
        </a:p>
      </dgm:t>
    </dgm:pt>
    <dgm:pt modelId="{B89D1F57-0244-4374-B282-8CED02862FB1}" type="parTrans" cxnId="{A8968C67-6CA1-43C3-8100-9873BBF22EE6}">
      <dgm:prSet/>
      <dgm:spPr/>
      <dgm:t>
        <a:bodyPr/>
        <a:lstStyle/>
        <a:p>
          <a:endParaRPr lang="en-US"/>
        </a:p>
      </dgm:t>
    </dgm:pt>
    <dgm:pt modelId="{7E17AFE9-9754-4E1E-839B-1857D6D88758}" type="sibTrans" cxnId="{A8968C67-6CA1-43C3-8100-9873BBF22EE6}">
      <dgm:prSet/>
      <dgm:spPr/>
      <dgm:t>
        <a:bodyPr/>
        <a:lstStyle/>
        <a:p>
          <a:endParaRPr lang="en-US"/>
        </a:p>
      </dgm:t>
    </dgm:pt>
    <dgm:pt modelId="{FD4E7E6E-618E-41EB-AB02-3E65BBBC9D4B}" type="pres">
      <dgm:prSet presAssocID="{CEFDEF95-F44D-4664-971C-941D250352FF}" presName="diagram" presStyleCnt="0">
        <dgm:presLayoutVars>
          <dgm:chPref val="1"/>
          <dgm:dir/>
          <dgm:animOne val="branch"/>
          <dgm:animLvl val="lvl"/>
          <dgm:resizeHandles/>
        </dgm:presLayoutVars>
      </dgm:prSet>
      <dgm:spPr/>
      <dgm:t>
        <a:bodyPr/>
        <a:lstStyle/>
        <a:p>
          <a:endParaRPr lang="en-US"/>
        </a:p>
      </dgm:t>
    </dgm:pt>
    <dgm:pt modelId="{DFBC901B-13DE-4DAD-AA8C-00A51DD7F7BB}" type="pres">
      <dgm:prSet presAssocID="{91199248-0D31-4C62-B488-9B4AB06F1D77}" presName="root" presStyleCnt="0"/>
      <dgm:spPr/>
    </dgm:pt>
    <dgm:pt modelId="{41940E47-777F-4634-BCB5-17DFAC8DC81D}" type="pres">
      <dgm:prSet presAssocID="{91199248-0D31-4C62-B488-9B4AB06F1D77}" presName="rootComposite" presStyleCnt="0"/>
      <dgm:spPr/>
    </dgm:pt>
    <dgm:pt modelId="{94AB20EF-974E-41DE-AFDE-B838F22920A8}" type="pres">
      <dgm:prSet presAssocID="{91199248-0D31-4C62-B488-9B4AB06F1D77}" presName="rootText" presStyleLbl="node1" presStyleIdx="0" presStyleCnt="1" custLinFactNeighborX="-579" custLinFactNeighborY="-1253"/>
      <dgm:spPr/>
      <dgm:t>
        <a:bodyPr/>
        <a:lstStyle/>
        <a:p>
          <a:endParaRPr lang="en-US"/>
        </a:p>
      </dgm:t>
    </dgm:pt>
    <dgm:pt modelId="{BB17ED99-7188-4ECF-884E-56351AA7D4BD}" type="pres">
      <dgm:prSet presAssocID="{91199248-0D31-4C62-B488-9B4AB06F1D77}" presName="rootConnector" presStyleLbl="node1" presStyleIdx="0" presStyleCnt="1"/>
      <dgm:spPr/>
      <dgm:t>
        <a:bodyPr/>
        <a:lstStyle/>
        <a:p>
          <a:endParaRPr lang="en-US"/>
        </a:p>
      </dgm:t>
    </dgm:pt>
    <dgm:pt modelId="{74FE77B9-2710-4AB1-A02E-45B4E3C391FC}" type="pres">
      <dgm:prSet presAssocID="{91199248-0D31-4C62-B488-9B4AB06F1D77}" presName="childShape" presStyleCnt="0"/>
      <dgm:spPr/>
    </dgm:pt>
  </dgm:ptLst>
  <dgm:cxnLst>
    <dgm:cxn modelId="{3E3E6FB9-7FA0-4154-B646-2C659917F761}" type="presOf" srcId="{91199248-0D31-4C62-B488-9B4AB06F1D77}" destId="{BB17ED99-7188-4ECF-884E-56351AA7D4BD}" srcOrd="1" destOrd="0" presId="urn:microsoft.com/office/officeart/2005/8/layout/hierarchy3"/>
    <dgm:cxn modelId="{2D319C91-70A1-46D5-8BE2-26DC12860364}" type="presOf" srcId="{91199248-0D31-4C62-B488-9B4AB06F1D77}" destId="{94AB20EF-974E-41DE-AFDE-B838F22920A8}" srcOrd="0" destOrd="0" presId="urn:microsoft.com/office/officeart/2005/8/layout/hierarchy3"/>
    <dgm:cxn modelId="{A8968C67-6CA1-43C3-8100-9873BBF22EE6}" srcId="{CEFDEF95-F44D-4664-971C-941D250352FF}" destId="{91199248-0D31-4C62-B488-9B4AB06F1D77}" srcOrd="0" destOrd="0" parTransId="{B89D1F57-0244-4374-B282-8CED02862FB1}" sibTransId="{7E17AFE9-9754-4E1E-839B-1857D6D88758}"/>
    <dgm:cxn modelId="{C8ACEEF6-C598-4AC5-AB75-5DB0B22400EF}" type="presOf" srcId="{CEFDEF95-F44D-4664-971C-941D250352FF}" destId="{FD4E7E6E-618E-41EB-AB02-3E65BBBC9D4B}" srcOrd="0" destOrd="0" presId="urn:microsoft.com/office/officeart/2005/8/layout/hierarchy3"/>
    <dgm:cxn modelId="{465F047E-827D-46F9-B40B-0FE322B827D6}" type="presParOf" srcId="{FD4E7E6E-618E-41EB-AB02-3E65BBBC9D4B}" destId="{DFBC901B-13DE-4DAD-AA8C-00A51DD7F7BB}" srcOrd="0" destOrd="0" presId="urn:microsoft.com/office/officeart/2005/8/layout/hierarchy3"/>
    <dgm:cxn modelId="{BA1E8A50-4EB0-4615-B5C4-C8B87CA01B8B}" type="presParOf" srcId="{DFBC901B-13DE-4DAD-AA8C-00A51DD7F7BB}" destId="{41940E47-777F-4634-BCB5-17DFAC8DC81D}" srcOrd="0" destOrd="0" presId="urn:microsoft.com/office/officeart/2005/8/layout/hierarchy3"/>
    <dgm:cxn modelId="{1D2E9EB5-5EEB-4A17-8EB2-182D7A8F98A3}" type="presParOf" srcId="{41940E47-777F-4634-BCB5-17DFAC8DC81D}" destId="{94AB20EF-974E-41DE-AFDE-B838F22920A8}" srcOrd="0" destOrd="0" presId="urn:microsoft.com/office/officeart/2005/8/layout/hierarchy3"/>
    <dgm:cxn modelId="{69DF24FB-1098-49B5-86F2-5B6B3BBA709C}" type="presParOf" srcId="{41940E47-777F-4634-BCB5-17DFAC8DC81D}" destId="{BB17ED99-7188-4ECF-884E-56351AA7D4BD}" srcOrd="1" destOrd="0" presId="urn:microsoft.com/office/officeart/2005/8/layout/hierarchy3"/>
    <dgm:cxn modelId="{0179509C-F121-4329-AA88-D56762176FAD}" type="presParOf" srcId="{DFBC901B-13DE-4DAD-AA8C-00A51DD7F7BB}" destId="{74FE77B9-2710-4AB1-A02E-45B4E3C391FC}"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FF851-082F-461C-AC49-D4FBA19A2EA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E188A8-8DB6-45BE-88D2-B2A3921C8AC2}">
      <dgm:prSet/>
      <dgm:spPr/>
      <dgm:t>
        <a:bodyPr/>
        <a:lstStyle/>
        <a:p>
          <a:pPr rtl="0"/>
          <a:r>
            <a:rPr lang="en-US" b="1" dirty="0" smtClean="0">
              <a:solidFill>
                <a:schemeClr val="tx1">
                  <a:lumMod val="50000"/>
                </a:schemeClr>
              </a:solidFill>
            </a:rPr>
            <a:t>Demand, Occupancy, Average Daily Rate, RevPAR and Profits will all be </a:t>
          </a:r>
          <a:r>
            <a:rPr lang="en-US" b="1" u="sng" dirty="0" smtClean="0">
              <a:solidFill>
                <a:srgbClr val="FCFC24"/>
              </a:solidFill>
            </a:rPr>
            <a:t>higher</a:t>
          </a:r>
          <a:r>
            <a:rPr lang="en-US" b="1" dirty="0" smtClean="0">
              <a:solidFill>
                <a:schemeClr val="tx1">
                  <a:lumMod val="50000"/>
                </a:schemeClr>
              </a:solidFill>
            </a:rPr>
            <a:t> in 2011 than they were in 2010*</a:t>
          </a:r>
          <a:endParaRPr lang="en-US" b="1" dirty="0">
            <a:solidFill>
              <a:schemeClr val="tx1">
                <a:lumMod val="50000"/>
              </a:schemeClr>
            </a:solidFill>
          </a:endParaRPr>
        </a:p>
      </dgm:t>
    </dgm:pt>
    <dgm:pt modelId="{5EC52BF7-C4FE-4A55-A028-BEC4152E920E}" type="parTrans" cxnId="{43B9F897-F011-40DF-9009-A22BA57571FC}">
      <dgm:prSet/>
      <dgm:spPr/>
      <dgm:t>
        <a:bodyPr/>
        <a:lstStyle/>
        <a:p>
          <a:endParaRPr lang="en-US"/>
        </a:p>
      </dgm:t>
    </dgm:pt>
    <dgm:pt modelId="{F29EAB14-D571-46F2-B88B-47C200F9C855}" type="sibTrans" cxnId="{43B9F897-F011-40DF-9009-A22BA57571FC}">
      <dgm:prSet/>
      <dgm:spPr/>
      <dgm:t>
        <a:bodyPr/>
        <a:lstStyle/>
        <a:p>
          <a:endParaRPr lang="en-US"/>
        </a:p>
      </dgm:t>
    </dgm:pt>
    <dgm:pt modelId="{E2456C70-F72F-4246-A126-C267FED8A40B}" type="pres">
      <dgm:prSet presAssocID="{F40FF851-082F-461C-AC49-D4FBA19A2EA1}" presName="Name0" presStyleCnt="0">
        <dgm:presLayoutVars>
          <dgm:dir/>
          <dgm:animLvl val="lvl"/>
          <dgm:resizeHandles val="exact"/>
        </dgm:presLayoutVars>
      </dgm:prSet>
      <dgm:spPr/>
      <dgm:t>
        <a:bodyPr/>
        <a:lstStyle/>
        <a:p>
          <a:endParaRPr lang="en-US"/>
        </a:p>
      </dgm:t>
    </dgm:pt>
    <dgm:pt modelId="{3F7C9815-1F35-47AE-A05C-DED62C5B2B3C}" type="pres">
      <dgm:prSet presAssocID="{32E188A8-8DB6-45BE-88D2-B2A3921C8AC2}" presName="linNode" presStyleCnt="0"/>
      <dgm:spPr/>
    </dgm:pt>
    <dgm:pt modelId="{E13053C3-B89D-4213-B3D7-82DB4D950E5A}" type="pres">
      <dgm:prSet presAssocID="{32E188A8-8DB6-45BE-88D2-B2A3921C8AC2}" presName="parentText" presStyleLbl="node1" presStyleIdx="0" presStyleCnt="1" custScaleX="194361">
        <dgm:presLayoutVars>
          <dgm:chMax val="1"/>
          <dgm:bulletEnabled val="1"/>
        </dgm:presLayoutVars>
      </dgm:prSet>
      <dgm:spPr/>
      <dgm:t>
        <a:bodyPr/>
        <a:lstStyle/>
        <a:p>
          <a:endParaRPr lang="en-US"/>
        </a:p>
      </dgm:t>
    </dgm:pt>
  </dgm:ptLst>
  <dgm:cxnLst>
    <dgm:cxn modelId="{8A2BDB6B-F2A2-4CEA-904C-71654DFB875F}" type="presOf" srcId="{32E188A8-8DB6-45BE-88D2-B2A3921C8AC2}" destId="{E13053C3-B89D-4213-B3D7-82DB4D950E5A}" srcOrd="0" destOrd="0" presId="urn:microsoft.com/office/officeart/2005/8/layout/vList5"/>
    <dgm:cxn modelId="{8F844760-253B-4013-BB18-C11CB0BD7A8E}" type="presOf" srcId="{F40FF851-082F-461C-AC49-D4FBA19A2EA1}" destId="{E2456C70-F72F-4246-A126-C267FED8A40B}" srcOrd="0" destOrd="0" presId="urn:microsoft.com/office/officeart/2005/8/layout/vList5"/>
    <dgm:cxn modelId="{43B9F897-F011-40DF-9009-A22BA57571FC}" srcId="{F40FF851-082F-461C-AC49-D4FBA19A2EA1}" destId="{32E188A8-8DB6-45BE-88D2-B2A3921C8AC2}" srcOrd="0" destOrd="0" parTransId="{5EC52BF7-C4FE-4A55-A028-BEC4152E920E}" sibTransId="{F29EAB14-D571-46F2-B88B-47C200F9C855}"/>
    <dgm:cxn modelId="{18D7E1F1-084A-4893-8A15-EF3C2F4CABF6}" type="presParOf" srcId="{E2456C70-F72F-4246-A126-C267FED8A40B}" destId="{3F7C9815-1F35-47AE-A05C-DED62C5B2B3C}" srcOrd="0" destOrd="0" presId="urn:microsoft.com/office/officeart/2005/8/layout/vList5"/>
    <dgm:cxn modelId="{81F4B21B-4C5C-4796-880C-DE3F17CA771A}" type="presParOf" srcId="{3F7C9815-1F35-47AE-A05C-DED62C5B2B3C}" destId="{E13053C3-B89D-4213-B3D7-82DB4D950E5A}"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FDEF95-F44D-4664-971C-941D250352F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F76B5F4-4DCA-4FF9-A904-4B86A048D428}">
      <dgm:prSet custT="1"/>
      <dgm:spPr/>
      <dgm:t>
        <a:bodyPr/>
        <a:lstStyle/>
        <a:p>
          <a:pPr rtl="0"/>
          <a:r>
            <a:rPr lang="en-US" sz="3600" b="1" dirty="0" smtClean="0">
              <a:solidFill>
                <a:schemeClr val="tx1">
                  <a:lumMod val="50000"/>
                </a:schemeClr>
              </a:solidFill>
            </a:rPr>
            <a:t>How about more money in 2012 than in 2011</a:t>
          </a:r>
          <a:r>
            <a:rPr lang="en-US" sz="3600" b="1" dirty="0" smtClean="0">
              <a:solidFill>
                <a:schemeClr val="tx1">
                  <a:lumMod val="50000"/>
                </a:schemeClr>
              </a:solidFill>
            </a:rPr>
            <a:t>?</a:t>
          </a:r>
          <a:endParaRPr lang="en-US" sz="3600" b="1" dirty="0">
            <a:solidFill>
              <a:schemeClr val="tx1">
                <a:lumMod val="50000"/>
              </a:schemeClr>
            </a:solidFill>
          </a:endParaRPr>
        </a:p>
      </dgm:t>
    </dgm:pt>
    <dgm:pt modelId="{47D6B394-B1E1-42AC-B2CB-94E93A5E24E5}" type="parTrans" cxnId="{63878C92-1811-4FD0-AD1E-3E5D0488720D}">
      <dgm:prSet/>
      <dgm:spPr/>
      <dgm:t>
        <a:bodyPr/>
        <a:lstStyle/>
        <a:p>
          <a:endParaRPr lang="en-US" sz="1200"/>
        </a:p>
      </dgm:t>
    </dgm:pt>
    <dgm:pt modelId="{6D1C1CB8-3431-4314-A1DB-44E98A39861A}" type="sibTrans" cxnId="{63878C92-1811-4FD0-AD1E-3E5D0488720D}">
      <dgm:prSet/>
      <dgm:spPr/>
      <dgm:t>
        <a:bodyPr/>
        <a:lstStyle/>
        <a:p>
          <a:endParaRPr lang="en-US" sz="1200"/>
        </a:p>
      </dgm:t>
    </dgm:pt>
    <dgm:pt modelId="{FD4E7E6E-618E-41EB-AB02-3E65BBBC9D4B}" type="pres">
      <dgm:prSet presAssocID="{CEFDEF95-F44D-4664-971C-941D250352FF}" presName="diagram" presStyleCnt="0">
        <dgm:presLayoutVars>
          <dgm:chPref val="1"/>
          <dgm:dir/>
          <dgm:animOne val="branch"/>
          <dgm:animLvl val="lvl"/>
          <dgm:resizeHandles/>
        </dgm:presLayoutVars>
      </dgm:prSet>
      <dgm:spPr/>
      <dgm:t>
        <a:bodyPr/>
        <a:lstStyle/>
        <a:p>
          <a:endParaRPr lang="en-US"/>
        </a:p>
      </dgm:t>
    </dgm:pt>
    <dgm:pt modelId="{5681E876-3A8D-4DFD-9BFB-FB6E9976FDE0}" type="pres">
      <dgm:prSet presAssocID="{FF76B5F4-4DCA-4FF9-A904-4B86A048D428}" presName="root" presStyleCnt="0"/>
      <dgm:spPr/>
    </dgm:pt>
    <dgm:pt modelId="{D7587888-89A9-4176-A7B0-3FD9443F1D4C}" type="pres">
      <dgm:prSet presAssocID="{FF76B5F4-4DCA-4FF9-A904-4B86A048D428}" presName="rootComposite" presStyleCnt="0"/>
      <dgm:spPr/>
    </dgm:pt>
    <dgm:pt modelId="{FB733E2E-F35D-448C-AC8B-0A06476BDEFC}" type="pres">
      <dgm:prSet presAssocID="{FF76B5F4-4DCA-4FF9-A904-4B86A048D428}" presName="rootText" presStyleLbl="node1" presStyleIdx="0" presStyleCnt="1" custLinFactNeighborX="-62873" custLinFactNeighborY="63235"/>
      <dgm:spPr/>
      <dgm:t>
        <a:bodyPr/>
        <a:lstStyle/>
        <a:p>
          <a:endParaRPr lang="en-US"/>
        </a:p>
      </dgm:t>
    </dgm:pt>
    <dgm:pt modelId="{0E80B633-A221-45DC-AC59-B43522FD2AB0}" type="pres">
      <dgm:prSet presAssocID="{FF76B5F4-4DCA-4FF9-A904-4B86A048D428}" presName="rootConnector" presStyleLbl="node1" presStyleIdx="0" presStyleCnt="1"/>
      <dgm:spPr/>
      <dgm:t>
        <a:bodyPr/>
        <a:lstStyle/>
        <a:p>
          <a:endParaRPr lang="en-US"/>
        </a:p>
      </dgm:t>
    </dgm:pt>
    <dgm:pt modelId="{BC329158-CCCB-44A6-A559-44F4934D9075}" type="pres">
      <dgm:prSet presAssocID="{FF76B5F4-4DCA-4FF9-A904-4B86A048D428}" presName="childShape" presStyleCnt="0"/>
      <dgm:spPr/>
    </dgm:pt>
  </dgm:ptLst>
  <dgm:cxnLst>
    <dgm:cxn modelId="{1BDB4742-4819-4D39-B40A-71EBD0F291DB}" type="presOf" srcId="{FF76B5F4-4DCA-4FF9-A904-4B86A048D428}" destId="{FB733E2E-F35D-448C-AC8B-0A06476BDEFC}" srcOrd="0" destOrd="0" presId="urn:microsoft.com/office/officeart/2005/8/layout/hierarchy3"/>
    <dgm:cxn modelId="{63878C92-1811-4FD0-AD1E-3E5D0488720D}" srcId="{CEFDEF95-F44D-4664-971C-941D250352FF}" destId="{FF76B5F4-4DCA-4FF9-A904-4B86A048D428}" srcOrd="0" destOrd="0" parTransId="{47D6B394-B1E1-42AC-B2CB-94E93A5E24E5}" sibTransId="{6D1C1CB8-3431-4314-A1DB-44E98A39861A}"/>
    <dgm:cxn modelId="{75365EFE-C108-41F5-B36D-73F31C3BFE9D}" type="presOf" srcId="{FF76B5F4-4DCA-4FF9-A904-4B86A048D428}" destId="{0E80B633-A221-45DC-AC59-B43522FD2AB0}" srcOrd="1" destOrd="0" presId="urn:microsoft.com/office/officeart/2005/8/layout/hierarchy3"/>
    <dgm:cxn modelId="{D8D1260D-3B32-4460-B249-EF7741718B09}" type="presOf" srcId="{CEFDEF95-F44D-4664-971C-941D250352FF}" destId="{FD4E7E6E-618E-41EB-AB02-3E65BBBC9D4B}" srcOrd="0" destOrd="0" presId="urn:microsoft.com/office/officeart/2005/8/layout/hierarchy3"/>
    <dgm:cxn modelId="{DE11A39F-986E-48CF-AE76-FCBD9FCAEAC8}" type="presParOf" srcId="{FD4E7E6E-618E-41EB-AB02-3E65BBBC9D4B}" destId="{5681E876-3A8D-4DFD-9BFB-FB6E9976FDE0}" srcOrd="0" destOrd="0" presId="urn:microsoft.com/office/officeart/2005/8/layout/hierarchy3"/>
    <dgm:cxn modelId="{191F227B-44A5-4568-9610-914459C611CA}" type="presParOf" srcId="{5681E876-3A8D-4DFD-9BFB-FB6E9976FDE0}" destId="{D7587888-89A9-4176-A7B0-3FD9443F1D4C}" srcOrd="0" destOrd="0" presId="urn:microsoft.com/office/officeart/2005/8/layout/hierarchy3"/>
    <dgm:cxn modelId="{B0D1B828-FB0E-48AE-83F2-380C61F3A6FA}" type="presParOf" srcId="{D7587888-89A9-4176-A7B0-3FD9443F1D4C}" destId="{FB733E2E-F35D-448C-AC8B-0A06476BDEFC}" srcOrd="0" destOrd="0" presId="urn:microsoft.com/office/officeart/2005/8/layout/hierarchy3"/>
    <dgm:cxn modelId="{A15ACD6A-C37C-427B-B7EC-DC13782A6A41}" type="presParOf" srcId="{D7587888-89A9-4176-A7B0-3FD9443F1D4C}" destId="{0E80B633-A221-45DC-AC59-B43522FD2AB0}" srcOrd="1" destOrd="0" presId="urn:microsoft.com/office/officeart/2005/8/layout/hierarchy3"/>
    <dgm:cxn modelId="{94442288-6153-4379-91CC-0C069282DF7B}" type="presParOf" srcId="{5681E876-3A8D-4DFD-9BFB-FB6E9976FDE0}" destId="{BC329158-CCCB-44A6-A559-44F4934D9075}" srcOrd="1"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AB20EF-974E-41DE-AFDE-B838F22920A8}">
      <dsp:nvSpPr>
        <dsp:cNvPr id="0" name=""/>
        <dsp:cNvSpPr/>
      </dsp:nvSpPr>
      <dsp:spPr>
        <a:xfrm>
          <a:off x="0" y="190479"/>
          <a:ext cx="8771861" cy="4385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tx1">
                  <a:lumMod val="50000"/>
                </a:schemeClr>
              </a:solidFill>
            </a:rPr>
            <a:t>How many of you believe that </a:t>
          </a:r>
          <a:r>
            <a:rPr lang="en-US" sz="3600" b="1" kern="1200" dirty="0" smtClean="0">
              <a:solidFill>
                <a:schemeClr val="tx1">
                  <a:lumMod val="50000"/>
                </a:schemeClr>
              </a:solidFill>
            </a:rPr>
            <a:t>hotel owners will make more money this year than last?</a:t>
          </a:r>
          <a:endParaRPr lang="en-US" sz="3600" b="1" kern="1200" dirty="0">
            <a:solidFill>
              <a:schemeClr val="tx1">
                <a:lumMod val="50000"/>
              </a:schemeClr>
            </a:solidFill>
          </a:endParaRPr>
        </a:p>
      </dsp:txBody>
      <dsp:txXfrm>
        <a:off x="0" y="190479"/>
        <a:ext cx="8771861" cy="438593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3053C3-B89D-4213-B3D7-82DB4D950E5A}">
      <dsp:nvSpPr>
        <dsp:cNvPr id="0" name=""/>
        <dsp:cNvSpPr/>
      </dsp:nvSpPr>
      <dsp:spPr>
        <a:xfrm>
          <a:off x="1063256" y="0"/>
          <a:ext cx="4954770" cy="35938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1" kern="1200" dirty="0" smtClean="0">
              <a:solidFill>
                <a:schemeClr val="tx1">
                  <a:lumMod val="50000"/>
                </a:schemeClr>
              </a:solidFill>
            </a:rPr>
            <a:t>Demand, Occupancy, Average Daily Rate, RevPAR and Profits will all be </a:t>
          </a:r>
          <a:r>
            <a:rPr lang="en-US" sz="3400" b="1" u="sng" kern="1200" dirty="0" smtClean="0">
              <a:solidFill>
                <a:srgbClr val="FCFC24"/>
              </a:solidFill>
            </a:rPr>
            <a:t>higher</a:t>
          </a:r>
          <a:r>
            <a:rPr lang="en-US" sz="3400" b="1" kern="1200" dirty="0" smtClean="0">
              <a:solidFill>
                <a:schemeClr val="tx1">
                  <a:lumMod val="50000"/>
                </a:schemeClr>
              </a:solidFill>
            </a:rPr>
            <a:t> in 2011 than they were in 2010*</a:t>
          </a:r>
          <a:endParaRPr lang="en-US" sz="3400" b="1" kern="1200" dirty="0">
            <a:solidFill>
              <a:schemeClr val="tx1">
                <a:lumMod val="50000"/>
              </a:schemeClr>
            </a:solidFill>
          </a:endParaRPr>
        </a:p>
      </dsp:txBody>
      <dsp:txXfrm>
        <a:off x="1063256" y="0"/>
        <a:ext cx="4954770" cy="359380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733E2E-F35D-448C-AC8B-0A06476BDEFC}">
      <dsp:nvSpPr>
        <dsp:cNvPr id="0" name=""/>
        <dsp:cNvSpPr/>
      </dsp:nvSpPr>
      <dsp:spPr>
        <a:xfrm>
          <a:off x="0" y="490869"/>
          <a:ext cx="8771861" cy="43859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b="1" kern="1200" dirty="0" smtClean="0">
              <a:solidFill>
                <a:schemeClr val="tx1">
                  <a:lumMod val="50000"/>
                </a:schemeClr>
              </a:solidFill>
            </a:rPr>
            <a:t>How about more money in 2012 than in 2011</a:t>
          </a:r>
          <a:r>
            <a:rPr lang="en-US" sz="3600" b="1" kern="1200" dirty="0" smtClean="0">
              <a:solidFill>
                <a:schemeClr val="tx1">
                  <a:lumMod val="50000"/>
                </a:schemeClr>
              </a:solidFill>
            </a:rPr>
            <a:t>?</a:t>
          </a:r>
          <a:endParaRPr lang="en-US" sz="3600" b="1" kern="1200" dirty="0">
            <a:solidFill>
              <a:schemeClr val="tx1">
                <a:lumMod val="50000"/>
              </a:schemeClr>
            </a:solidFill>
          </a:endParaRPr>
        </a:p>
      </dsp:txBody>
      <dsp:txXfrm>
        <a:off x="0" y="490869"/>
        <a:ext cx="8771861" cy="43859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0.18651</cdr:x>
      <cdr:y>0.70697</cdr:y>
    </cdr:from>
    <cdr:to>
      <cdr:x>0.34543</cdr:x>
      <cdr:y>0.92723</cdr:y>
    </cdr:to>
    <cdr:sp macro="" textlink="">
      <cdr:nvSpPr>
        <cdr:cNvPr id="3" name="Oval 2"/>
        <cdr:cNvSpPr/>
      </cdr:nvSpPr>
      <cdr:spPr>
        <a:xfrm xmlns:a="http://schemas.openxmlformats.org/drawingml/2006/main">
          <a:off x="1614615" y="2961375"/>
          <a:ext cx="1375720" cy="922637"/>
        </a:xfrm>
        <a:prstGeom xmlns:a="http://schemas.openxmlformats.org/drawingml/2006/main" prst="ellipse">
          <a:avLst/>
        </a:prstGeom>
        <a:noFill xmlns:a="http://schemas.openxmlformats.org/drawingml/2006/main"/>
        <a:ln xmlns:a="http://schemas.openxmlformats.org/drawingml/2006/main" w="47625">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0.37017</cdr:x>
      <cdr:y>0.72074</cdr:y>
    </cdr:from>
    <cdr:to>
      <cdr:x>0.4777</cdr:x>
      <cdr:y>0.78564</cdr:y>
    </cdr:to>
    <cdr:sp macro="" textlink="">
      <cdr:nvSpPr>
        <cdr:cNvPr id="5" name="Straight Arrow Connector 4"/>
        <cdr:cNvSpPr/>
      </cdr:nvSpPr>
      <cdr:spPr>
        <a:xfrm xmlns:a="http://schemas.openxmlformats.org/drawingml/2006/main" flipV="1">
          <a:off x="3204518" y="3019038"/>
          <a:ext cx="930875" cy="271849"/>
        </a:xfrm>
        <a:prstGeom xmlns:a="http://schemas.openxmlformats.org/drawingml/2006/main" prst="straightConnector1">
          <a:avLst/>
        </a:prstGeom>
        <a:ln xmlns:a="http://schemas.openxmlformats.org/drawingml/2006/main">
          <a:tailEnd type="arrow"/>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0.48912</cdr:x>
      <cdr:y>0.67354</cdr:y>
    </cdr:from>
    <cdr:to>
      <cdr:x>0.62405</cdr:x>
      <cdr:y>0.7345</cdr:y>
    </cdr:to>
    <cdr:sp macro="" textlink="">
      <cdr:nvSpPr>
        <cdr:cNvPr id="6" name="TextBox 5"/>
        <cdr:cNvSpPr txBox="1"/>
      </cdr:nvSpPr>
      <cdr:spPr>
        <a:xfrm xmlns:a="http://schemas.openxmlformats.org/drawingml/2006/main">
          <a:off x="4170315" y="2707675"/>
          <a:ext cx="1150443" cy="2450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rgbClr val="FF0000"/>
              </a:solidFill>
              <a:effectLst>
                <a:outerShdw blurRad="38100" dist="38100" dir="2700000" algn="tl">
                  <a:srgbClr val="000000">
                    <a:alpha val="43137"/>
                  </a:srgbClr>
                </a:outerShdw>
              </a:effectLst>
            </a:rPr>
            <a:t>Recession</a:t>
          </a:r>
          <a:endParaRPr lang="en-US" sz="1600" b="1" dirty="0">
            <a:solidFill>
              <a:srgbClr val="FF0000"/>
            </a:solidFill>
            <a:effectLst>
              <a:outerShdw blurRad="38100" dist="38100" dir="2700000" algn="tl">
                <a:srgbClr val="000000">
                  <a:alpha val="43137"/>
                </a:srgbClr>
              </a:outerShdw>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0.73333</cdr:x>
      <cdr:y>0.92473</cdr:y>
    </cdr:from>
    <cdr:to>
      <cdr:x>0.90285</cdr:x>
      <cdr:y>1</cdr:y>
    </cdr:to>
    <cdr:sp macro="" textlink="">
      <cdr:nvSpPr>
        <cdr:cNvPr id="2" name="TextBox 1"/>
        <cdr:cNvSpPr txBox="1"/>
      </cdr:nvSpPr>
      <cdr:spPr>
        <a:xfrm xmlns:a="http://schemas.openxmlformats.org/drawingml/2006/main">
          <a:off x="5867399" y="4315946"/>
          <a:ext cx="1356304" cy="351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t>Source:</a:t>
          </a:r>
          <a:r>
            <a:rPr lang="en-US" sz="1100" baseline="0" dirty="0"/>
            <a:t> PKF Hospitality Research</a:t>
          </a: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2098" cy="464205"/>
          </a:xfrm>
          <a:prstGeom prst="rect">
            <a:avLst/>
          </a:prstGeom>
        </p:spPr>
        <p:txBody>
          <a:bodyPr vert="horz" wrap="square" lIns="92798" tIns="46401" rIns="92798" bIns="46401" numCol="1" anchor="t" anchorCtr="0" compatLnSpc="1">
            <a:prstTxWarp prst="textNoShape">
              <a:avLst/>
            </a:prstTxWarp>
          </a:bodyPr>
          <a:lstStyle>
            <a:lvl1pPr>
              <a:defRPr sz="1100"/>
            </a:lvl1pPr>
          </a:lstStyle>
          <a:p>
            <a:pPr>
              <a:defRPr/>
            </a:pPr>
            <a:endParaRPr lang="en-US"/>
          </a:p>
        </p:txBody>
      </p:sp>
      <p:sp>
        <p:nvSpPr>
          <p:cNvPr id="3" name="Date Placeholder 2"/>
          <p:cNvSpPr>
            <a:spLocks noGrp="1"/>
          </p:cNvSpPr>
          <p:nvPr>
            <p:ph type="dt" sz="quarter" idx="1"/>
          </p:nvPr>
        </p:nvSpPr>
        <p:spPr>
          <a:xfrm>
            <a:off x="3884414" y="3"/>
            <a:ext cx="2972098" cy="464205"/>
          </a:xfrm>
          <a:prstGeom prst="rect">
            <a:avLst/>
          </a:prstGeom>
        </p:spPr>
        <p:txBody>
          <a:bodyPr vert="horz" wrap="square" lIns="92798" tIns="46401" rIns="92798" bIns="46401" numCol="1" anchor="t" anchorCtr="0" compatLnSpc="1">
            <a:prstTxWarp prst="textNoShape">
              <a:avLst/>
            </a:prstTxWarp>
          </a:bodyPr>
          <a:lstStyle>
            <a:lvl1pPr algn="r">
              <a:defRPr sz="1100"/>
            </a:lvl1pPr>
          </a:lstStyle>
          <a:p>
            <a:pPr>
              <a:defRPr/>
            </a:pPr>
            <a:fld id="{8F693F13-703C-485F-BB6F-46DCD4AD2957}" type="datetime1">
              <a:rPr lang="en-US"/>
              <a:pPr>
                <a:defRPr/>
              </a:pPr>
              <a:t>5/13/2011</a:t>
            </a:fld>
            <a:endParaRPr lang="en-US"/>
          </a:p>
        </p:txBody>
      </p:sp>
      <p:sp>
        <p:nvSpPr>
          <p:cNvPr id="4" name="Footer Placeholder 3"/>
          <p:cNvSpPr>
            <a:spLocks noGrp="1"/>
          </p:cNvSpPr>
          <p:nvPr>
            <p:ph type="ftr" sz="quarter" idx="2"/>
          </p:nvPr>
        </p:nvSpPr>
        <p:spPr>
          <a:xfrm>
            <a:off x="1" y="8830662"/>
            <a:ext cx="2972098" cy="464205"/>
          </a:xfrm>
          <a:prstGeom prst="rect">
            <a:avLst/>
          </a:prstGeom>
        </p:spPr>
        <p:txBody>
          <a:bodyPr vert="horz" wrap="square" lIns="92798" tIns="46401" rIns="92798" bIns="46401" numCol="1" anchor="b" anchorCtr="0" compatLnSpc="1">
            <a:prstTxWarp prst="textNoShape">
              <a:avLst/>
            </a:prstTxWarp>
          </a:bodyPr>
          <a:lstStyle>
            <a:lvl1pPr>
              <a:defRPr sz="1100"/>
            </a:lvl1pPr>
          </a:lstStyle>
          <a:p>
            <a:pPr>
              <a:defRPr/>
            </a:pPr>
            <a:endParaRPr lang="en-US"/>
          </a:p>
        </p:txBody>
      </p:sp>
      <p:sp>
        <p:nvSpPr>
          <p:cNvPr id="5" name="Slide Number Placeholder 4"/>
          <p:cNvSpPr>
            <a:spLocks noGrp="1"/>
          </p:cNvSpPr>
          <p:nvPr>
            <p:ph type="sldNum" sz="quarter" idx="3"/>
          </p:nvPr>
        </p:nvSpPr>
        <p:spPr>
          <a:xfrm>
            <a:off x="3884414" y="8830662"/>
            <a:ext cx="2972098" cy="464205"/>
          </a:xfrm>
          <a:prstGeom prst="rect">
            <a:avLst/>
          </a:prstGeom>
        </p:spPr>
        <p:txBody>
          <a:bodyPr vert="horz" wrap="square" lIns="92798" tIns="46401" rIns="92798" bIns="46401" numCol="1" anchor="b" anchorCtr="0" compatLnSpc="1">
            <a:prstTxWarp prst="textNoShape">
              <a:avLst/>
            </a:prstTxWarp>
          </a:bodyPr>
          <a:lstStyle>
            <a:lvl1pPr algn="r">
              <a:defRPr sz="1100"/>
            </a:lvl1pPr>
          </a:lstStyle>
          <a:p>
            <a:pPr>
              <a:defRPr/>
            </a:pPr>
            <a:fld id="{EF56DC28-9995-43B5-8AC4-CB1E8A250AD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72098" cy="464205"/>
          </a:xfrm>
          <a:prstGeom prst="rect">
            <a:avLst/>
          </a:prstGeom>
        </p:spPr>
        <p:txBody>
          <a:bodyPr vert="horz" wrap="square" lIns="92798" tIns="46401" rIns="92798" bIns="46401" numCol="1" anchor="t" anchorCtr="0" compatLnSpc="1">
            <a:prstTxWarp prst="textNoShape">
              <a:avLst/>
            </a:prstTxWarp>
          </a:bodyPr>
          <a:lstStyle>
            <a:lvl1pPr>
              <a:defRPr sz="1100">
                <a:latin typeface="Calibri" pitchFamily="-109" charset="0"/>
              </a:defRPr>
            </a:lvl1pPr>
          </a:lstStyle>
          <a:p>
            <a:pPr>
              <a:defRPr/>
            </a:pPr>
            <a:endParaRPr lang="en-US"/>
          </a:p>
        </p:txBody>
      </p:sp>
      <p:sp>
        <p:nvSpPr>
          <p:cNvPr id="3" name="Date Placeholder 2"/>
          <p:cNvSpPr>
            <a:spLocks noGrp="1"/>
          </p:cNvSpPr>
          <p:nvPr>
            <p:ph type="dt" idx="1"/>
          </p:nvPr>
        </p:nvSpPr>
        <p:spPr>
          <a:xfrm>
            <a:off x="3884414" y="3"/>
            <a:ext cx="2972098" cy="464205"/>
          </a:xfrm>
          <a:prstGeom prst="rect">
            <a:avLst/>
          </a:prstGeom>
        </p:spPr>
        <p:txBody>
          <a:bodyPr vert="horz" wrap="square" lIns="92798" tIns="46401" rIns="92798" bIns="46401" numCol="1" anchor="t" anchorCtr="0" compatLnSpc="1">
            <a:prstTxWarp prst="textNoShape">
              <a:avLst/>
            </a:prstTxWarp>
          </a:bodyPr>
          <a:lstStyle>
            <a:lvl1pPr algn="r">
              <a:defRPr sz="1100">
                <a:latin typeface="Calibri" pitchFamily="-109" charset="0"/>
              </a:defRPr>
            </a:lvl1pPr>
          </a:lstStyle>
          <a:p>
            <a:pPr>
              <a:defRPr/>
            </a:pPr>
            <a:fld id="{1662AEA5-8162-498E-B708-F38D3CB1CA69}" type="datetime1">
              <a:rPr lang="en-US"/>
              <a:pPr>
                <a:defRPr/>
              </a:pPr>
              <a:t>5/13/2011</a:t>
            </a:fld>
            <a:endParaRPr lang="en-US"/>
          </a:p>
        </p:txBody>
      </p:sp>
      <p:sp>
        <p:nvSpPr>
          <p:cNvPr id="4" name="Slide Image Placeholder 3"/>
          <p:cNvSpPr>
            <a:spLocks noGrp="1" noRot="1" noChangeAspect="1"/>
          </p:cNvSpPr>
          <p:nvPr>
            <p:ph type="sldImg" idx="2"/>
          </p:nvPr>
        </p:nvSpPr>
        <p:spPr>
          <a:xfrm>
            <a:off x="1106488" y="700088"/>
            <a:ext cx="4646612" cy="3486150"/>
          </a:xfrm>
          <a:prstGeom prst="rect">
            <a:avLst/>
          </a:prstGeom>
          <a:noFill/>
          <a:ln w="12700">
            <a:solidFill>
              <a:prstClr val="black"/>
            </a:solidFill>
          </a:ln>
        </p:spPr>
        <p:txBody>
          <a:bodyPr vert="horz" wrap="square" lIns="92798" tIns="46401" rIns="92798" bIns="4640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6099" y="4416102"/>
            <a:ext cx="5485805" cy="4182457"/>
          </a:xfrm>
          <a:prstGeom prst="rect">
            <a:avLst/>
          </a:prstGeom>
        </p:spPr>
        <p:txBody>
          <a:bodyPr vert="horz" wrap="square" lIns="92798" tIns="46401" rIns="92798" bIns="4640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662"/>
            <a:ext cx="2972098" cy="464205"/>
          </a:xfrm>
          <a:prstGeom prst="rect">
            <a:avLst/>
          </a:prstGeom>
        </p:spPr>
        <p:txBody>
          <a:bodyPr vert="horz" wrap="square" lIns="92798" tIns="46401" rIns="92798" bIns="46401" numCol="1" anchor="b" anchorCtr="0" compatLnSpc="1">
            <a:prstTxWarp prst="textNoShape">
              <a:avLst/>
            </a:prstTxWarp>
          </a:bodyPr>
          <a:lstStyle>
            <a:lvl1pPr>
              <a:defRPr sz="1100">
                <a:latin typeface="Calibri" pitchFamily="-109" charset="0"/>
              </a:defRPr>
            </a:lvl1pPr>
          </a:lstStyle>
          <a:p>
            <a:pPr>
              <a:defRPr/>
            </a:pPr>
            <a:endParaRPr lang="en-US"/>
          </a:p>
        </p:txBody>
      </p:sp>
      <p:sp>
        <p:nvSpPr>
          <p:cNvPr id="7" name="Slide Number Placeholder 6"/>
          <p:cNvSpPr>
            <a:spLocks noGrp="1"/>
          </p:cNvSpPr>
          <p:nvPr>
            <p:ph type="sldNum" sz="quarter" idx="5"/>
          </p:nvPr>
        </p:nvSpPr>
        <p:spPr>
          <a:xfrm>
            <a:off x="3884414" y="8830662"/>
            <a:ext cx="2972098" cy="464205"/>
          </a:xfrm>
          <a:prstGeom prst="rect">
            <a:avLst/>
          </a:prstGeom>
        </p:spPr>
        <p:txBody>
          <a:bodyPr vert="horz" wrap="square" lIns="92798" tIns="46401" rIns="92798" bIns="46401" numCol="1" anchor="b" anchorCtr="0" compatLnSpc="1">
            <a:prstTxWarp prst="textNoShape">
              <a:avLst/>
            </a:prstTxWarp>
          </a:bodyPr>
          <a:lstStyle>
            <a:lvl1pPr algn="r">
              <a:defRPr sz="1100">
                <a:latin typeface="Calibri" pitchFamily="-109" charset="0"/>
              </a:defRPr>
            </a:lvl1pPr>
          </a:lstStyle>
          <a:p>
            <a:pPr>
              <a:defRPr/>
            </a:pPr>
            <a:fld id="{EF809700-63D8-41AD-9113-56A1B4A97AE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Geneva" pitchFamily="-109" charset="-128"/>
        <a:cs typeface="Geneva" pitchFamily="-109" charset="-128"/>
      </a:defRPr>
    </a:lvl1pPr>
    <a:lvl2pPr marL="457200" algn="l" rtl="0" eaLnBrk="0" fontAlgn="base" hangingPunct="0">
      <a:spcBef>
        <a:spcPct val="30000"/>
      </a:spcBef>
      <a:spcAft>
        <a:spcPct val="0"/>
      </a:spcAft>
      <a:defRPr sz="1200" kern="1200">
        <a:solidFill>
          <a:schemeClr val="tx1"/>
        </a:solidFill>
        <a:latin typeface="+mn-lt"/>
        <a:ea typeface="Geneva" pitchFamily="-112" charset="-128"/>
        <a:cs typeface="Geneva"/>
      </a:defRPr>
    </a:lvl2pPr>
    <a:lvl3pPr marL="914400" algn="l" rtl="0" eaLnBrk="0" fontAlgn="base" hangingPunct="0">
      <a:spcBef>
        <a:spcPct val="30000"/>
      </a:spcBef>
      <a:spcAft>
        <a:spcPct val="0"/>
      </a:spcAft>
      <a:defRPr sz="1200" kern="1200">
        <a:solidFill>
          <a:schemeClr val="tx1"/>
        </a:solidFill>
        <a:latin typeface="+mn-lt"/>
        <a:ea typeface="Geneva" pitchFamily="-112" charset="-128"/>
        <a:cs typeface="Geneva"/>
      </a:defRPr>
    </a:lvl3pPr>
    <a:lvl4pPr marL="1371600" algn="l" rtl="0" eaLnBrk="0" fontAlgn="base" hangingPunct="0">
      <a:spcBef>
        <a:spcPct val="30000"/>
      </a:spcBef>
      <a:spcAft>
        <a:spcPct val="0"/>
      </a:spcAft>
      <a:defRPr sz="1200" kern="1200">
        <a:solidFill>
          <a:schemeClr val="tx1"/>
        </a:solidFill>
        <a:latin typeface="+mn-lt"/>
        <a:ea typeface="Geneva" pitchFamily="-112" charset="-128"/>
        <a:cs typeface="Geneva"/>
      </a:defRPr>
    </a:lvl4pPr>
    <a:lvl5pPr marL="1828800" algn="l" rtl="0" eaLnBrk="0" fontAlgn="base" hangingPunct="0">
      <a:spcBef>
        <a:spcPct val="30000"/>
      </a:spcBef>
      <a:spcAft>
        <a:spcPct val="0"/>
      </a:spcAft>
      <a:defRPr sz="1200" kern="1200">
        <a:solidFill>
          <a:schemeClr val="tx1"/>
        </a:solidFill>
        <a:latin typeface="+mn-lt"/>
        <a:ea typeface="Geneva" pitchFamily="-112"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pPr defTabSz="921555"/>
            <a:r>
              <a:rPr lang="en-US" b="1" dirty="0" smtClean="0">
                <a:ea typeface="Geneva"/>
                <a:cs typeface="Geneva"/>
              </a:rPr>
              <a:t>*Important*  </a:t>
            </a:r>
            <a:r>
              <a:rPr lang="en-US" dirty="0" smtClean="0">
                <a:ea typeface="Geneva"/>
                <a:cs typeface="Geneva"/>
              </a:rPr>
              <a:t>Please choose only one of these first four slides for the title slide of the presentation.</a:t>
            </a:r>
          </a:p>
        </p:txBody>
      </p:sp>
      <p:sp>
        <p:nvSpPr>
          <p:cNvPr id="13315" name="Slide Number Placeholder 3"/>
          <p:cNvSpPr>
            <a:spLocks noGrp="1"/>
          </p:cNvSpPr>
          <p:nvPr>
            <p:ph type="sldNum" sz="quarter" idx="5"/>
          </p:nvPr>
        </p:nvSpPr>
        <p:spPr bwMode="auto">
          <a:noFill/>
          <a:ln>
            <a:miter lim="800000"/>
            <a:headEnd/>
            <a:tailEnd/>
          </a:ln>
        </p:spPr>
        <p:txBody>
          <a:bodyPr/>
          <a:lstStyle/>
          <a:p>
            <a:fld id="{31824347-C8AE-49D9-BF50-901AABD6589E}" type="slidenum">
              <a:rPr lang="en-US" smtClean="0">
                <a:latin typeface="Calibri" pitchFamily="34" charset="0"/>
              </a: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7"/>
          <p:cNvSpPr txBox="1">
            <a:spLocks noGrp="1" noChangeArrowheads="1"/>
          </p:cNvSpPr>
          <p:nvPr/>
        </p:nvSpPr>
        <p:spPr bwMode="auto">
          <a:xfrm>
            <a:off x="3884414" y="8829124"/>
            <a:ext cx="2972098" cy="465743"/>
          </a:xfrm>
          <a:prstGeom prst="rect">
            <a:avLst/>
          </a:prstGeom>
          <a:noFill/>
          <a:ln w="9525">
            <a:noFill/>
            <a:miter lim="800000"/>
            <a:headEnd/>
            <a:tailEnd/>
          </a:ln>
        </p:spPr>
        <p:txBody>
          <a:bodyPr lIns="91409" tIns="45704" rIns="91409" bIns="45704" anchor="b"/>
          <a:lstStyle/>
          <a:p>
            <a:pPr algn="r"/>
            <a:fld id="{0C76F2B2-EDA7-47C1-8B93-52BD630A92AF}" type="slidenum">
              <a:rPr lang="en-US"/>
              <a:pPr algn="r"/>
              <a:t>12</a:t>
            </a:fld>
            <a:endParaRPr lang="en-US"/>
          </a:p>
        </p:txBody>
      </p:sp>
      <p:sp>
        <p:nvSpPr>
          <p:cNvPr id="334850"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p:spPr>
      </p:sp>
      <p:sp>
        <p:nvSpPr>
          <p:cNvPr id="334851" name="Rectangle 3"/>
          <p:cNvSpPr>
            <a:spLocks noGrp="1" noChangeArrowheads="1"/>
          </p:cNvSpPr>
          <p:nvPr>
            <p:ph type="body" idx="1"/>
          </p:nvPr>
        </p:nvSpPr>
        <p:spPr bwMode="auto">
          <a:xfrm>
            <a:off x="686099" y="4416101"/>
            <a:ext cx="5485805" cy="4183995"/>
          </a:xfrm>
          <a:noFill/>
          <a:ln>
            <a:solidFill>
              <a:srgbClr val="000000"/>
            </a:solidFill>
            <a:miter lim="800000"/>
            <a:headEnd/>
            <a:tailEnd/>
          </a:ln>
        </p:spPr>
        <p:txBody>
          <a:bodyPr/>
          <a:lstStyle/>
          <a:p>
            <a:pPr eaLnBrk="1" hangingPunct="1"/>
            <a:endParaRPr lang="en-US" smtClean="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7"/>
          <p:cNvSpPr txBox="1">
            <a:spLocks noGrp="1" noChangeArrowheads="1"/>
          </p:cNvSpPr>
          <p:nvPr/>
        </p:nvSpPr>
        <p:spPr bwMode="auto">
          <a:xfrm>
            <a:off x="3884414" y="8829124"/>
            <a:ext cx="2972098" cy="465743"/>
          </a:xfrm>
          <a:prstGeom prst="rect">
            <a:avLst/>
          </a:prstGeom>
          <a:noFill/>
          <a:ln w="9525">
            <a:noFill/>
            <a:miter lim="800000"/>
            <a:headEnd/>
            <a:tailEnd/>
          </a:ln>
        </p:spPr>
        <p:txBody>
          <a:bodyPr lIns="91409" tIns="45704" rIns="91409" bIns="45704" anchor="b"/>
          <a:lstStyle/>
          <a:p>
            <a:pPr algn="r"/>
            <a:fld id="{3A0A37CA-4D9D-4692-A2BC-E316CF0B1E7D}" type="slidenum">
              <a:rPr lang="en-US"/>
              <a:pPr algn="r"/>
              <a:t>13</a:t>
            </a:fld>
            <a:endParaRPr lang="en-US"/>
          </a:p>
        </p:txBody>
      </p:sp>
      <p:sp>
        <p:nvSpPr>
          <p:cNvPr id="332802" name="Rectangle 2"/>
          <p:cNvSpPr>
            <a:spLocks noGrp="1" noRot="1" noChangeAspect="1" noChangeArrowheads="1" noTextEdit="1"/>
          </p:cNvSpPr>
          <p:nvPr>
            <p:ph type="sldImg"/>
          </p:nvPr>
        </p:nvSpPr>
        <p:spPr bwMode="auto">
          <a:xfrm>
            <a:off x="1106488" y="696913"/>
            <a:ext cx="4646612" cy="3486150"/>
          </a:xfrm>
          <a:noFill/>
          <a:ln>
            <a:solidFill>
              <a:srgbClr val="000000"/>
            </a:solidFill>
            <a:miter lim="800000"/>
            <a:headEnd/>
            <a:tailEnd/>
          </a:ln>
        </p:spPr>
      </p:sp>
      <p:sp>
        <p:nvSpPr>
          <p:cNvPr id="332803" name="Rectangle 3"/>
          <p:cNvSpPr>
            <a:spLocks noGrp="1" noChangeArrowheads="1"/>
          </p:cNvSpPr>
          <p:nvPr>
            <p:ph type="body" idx="1"/>
          </p:nvPr>
        </p:nvSpPr>
        <p:spPr bwMode="auto">
          <a:xfrm>
            <a:off x="686099" y="4416101"/>
            <a:ext cx="5485805" cy="4183995"/>
          </a:xfrm>
          <a:noFill/>
          <a:ln>
            <a:solidFill>
              <a:srgbClr val="000000"/>
            </a:solidFill>
            <a:miter lim="800000"/>
            <a:headEnd/>
            <a:tailEnd/>
          </a:ln>
        </p:spPr>
        <p:txBody>
          <a:bodyPr/>
          <a:lstStyle/>
          <a:p>
            <a:pPr eaLnBrk="1" hangingPunct="1"/>
            <a:endParaRPr lang="en-US" smtClean="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7"/>
          <p:cNvSpPr txBox="1">
            <a:spLocks noGrp="1" noChangeArrowheads="1"/>
          </p:cNvSpPr>
          <p:nvPr/>
        </p:nvSpPr>
        <p:spPr bwMode="auto">
          <a:xfrm>
            <a:off x="3884414" y="8829124"/>
            <a:ext cx="2972098" cy="465743"/>
          </a:xfrm>
          <a:prstGeom prst="rect">
            <a:avLst/>
          </a:prstGeom>
          <a:noFill/>
          <a:ln w="9525">
            <a:noFill/>
            <a:miter lim="800000"/>
            <a:headEnd/>
            <a:tailEnd/>
          </a:ln>
        </p:spPr>
        <p:txBody>
          <a:bodyPr lIns="89478" tIns="44741" rIns="89478" bIns="44741" anchor="b"/>
          <a:lstStyle/>
          <a:p>
            <a:pPr algn="r" defTabSz="889725"/>
            <a:fld id="{B79BC467-64EF-4985-BE08-74FFF32330EE}" type="slidenum">
              <a:rPr lang="en-US" sz="1100"/>
              <a:pPr algn="r" defTabSz="889725"/>
              <a:t>14</a:t>
            </a:fld>
            <a:endParaRPr lang="en-US" sz="1100" dirty="0"/>
          </a:p>
        </p:txBody>
      </p:sp>
      <p:sp>
        <p:nvSpPr>
          <p:cNvPr id="342018" name="Rectangle 2"/>
          <p:cNvSpPr>
            <a:spLocks noGrp="1" noRot="1" noChangeAspect="1" noChangeArrowheads="1" noTextEdit="1"/>
          </p:cNvSpPr>
          <p:nvPr>
            <p:ph type="sldImg"/>
          </p:nvPr>
        </p:nvSpPr>
        <p:spPr bwMode="auto">
          <a:xfrm>
            <a:off x="1108075" y="700088"/>
            <a:ext cx="4641850" cy="3482975"/>
          </a:xfrm>
          <a:noFill/>
          <a:ln>
            <a:solidFill>
              <a:srgbClr val="000000"/>
            </a:solidFill>
            <a:miter lim="800000"/>
            <a:headEnd/>
            <a:tailEnd/>
          </a:ln>
        </p:spPr>
      </p:sp>
      <p:sp>
        <p:nvSpPr>
          <p:cNvPr id="342019" name="Rectangle 3"/>
          <p:cNvSpPr>
            <a:spLocks noGrp="1" noChangeArrowheads="1"/>
          </p:cNvSpPr>
          <p:nvPr>
            <p:ph type="body" idx="1"/>
          </p:nvPr>
        </p:nvSpPr>
        <p:spPr bwMode="auto">
          <a:xfrm>
            <a:off x="684610" y="4416102"/>
            <a:ext cx="5488781" cy="4182457"/>
          </a:xfrm>
          <a:noFill/>
          <a:ln>
            <a:solidFill>
              <a:srgbClr val="000000"/>
            </a:solidFill>
            <a:miter lim="800000"/>
            <a:headEnd/>
            <a:tailEnd/>
          </a:ln>
        </p:spPr>
        <p:txBody>
          <a:bodyPr lIns="89478" tIns="44741" rIns="89478" bIns="44741"/>
          <a:lstStyle/>
          <a:p>
            <a:endParaRPr lang="en-US" smtClean="0">
              <a:ea typeface="Geneva"/>
              <a:cs typeface="Gene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CBF69A-686B-482D-8272-7DBB8E1CDB4D}" type="slidenum">
              <a:rPr lang="en-US"/>
              <a:pPr/>
              <a:t>15</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xfrm>
            <a:off x="1104900" y="696913"/>
            <a:ext cx="4649788" cy="3489325"/>
          </a:xfrm>
          <a:noFill/>
          <a:ln>
            <a:solidFill>
              <a:srgbClr val="000000"/>
            </a:solidFill>
            <a:miter lim="800000"/>
            <a:headEnd/>
            <a:tailEnd/>
          </a:ln>
        </p:spPr>
      </p:sp>
      <p:sp>
        <p:nvSpPr>
          <p:cNvPr id="478211" name="Notes Placeholder 2"/>
          <p:cNvSpPr>
            <a:spLocks noGrp="1"/>
          </p:cNvSpPr>
          <p:nvPr>
            <p:ph type="body" idx="1"/>
          </p:nvPr>
        </p:nvSpPr>
        <p:spPr bwMode="auto">
          <a:xfrm>
            <a:off x="686099" y="4416101"/>
            <a:ext cx="5485805" cy="4183995"/>
          </a:xfrm>
          <a:noFill/>
        </p:spPr>
        <p:txBody>
          <a:bodyPr lIns="91490" tIns="45745" rIns="91490" bIns="45745"/>
          <a:lstStyle/>
          <a:p>
            <a:pPr algn="just" defTabSz="618412"/>
            <a:r>
              <a:rPr lang="en-US" dirty="0" smtClean="0">
                <a:ea typeface="Geneva"/>
                <a:cs typeface="Geneva"/>
              </a:rPr>
              <a:t>Looking further ahead, demand growth will increase at a level above the STR long run average this year and will accelerate in 2011 and beyond.  Supply growth will be benign well into 2013, although occupancy levels will still be well below their 62.6 % historical average.</a:t>
            </a:r>
          </a:p>
          <a:p>
            <a:pPr algn="just" defTabSz="618412"/>
            <a:endParaRPr lang="en-US" dirty="0" smtClean="0">
              <a:ea typeface="Geneva"/>
              <a:cs typeface="Geneva"/>
            </a:endParaRPr>
          </a:p>
          <a:p>
            <a:pPr algn="just" defTabSz="618412"/>
            <a:r>
              <a:rPr lang="en-US" dirty="0" smtClean="0">
                <a:ea typeface="Geneva"/>
                <a:cs typeface="Geneva"/>
              </a:rPr>
              <a:t>Because of the weak occupancy level, room rate recovery will be protracted.  RevPAR contraction will end this year, growth will return in 2011, and strong increases should be sustained for several years beginning in 2012.</a:t>
            </a:r>
          </a:p>
          <a:p>
            <a:pPr algn="just" defTabSz="618412"/>
            <a:endParaRPr lang="en-US" dirty="0" smtClean="0">
              <a:ea typeface="Geneva"/>
              <a:cs typeface="Geneva"/>
            </a:endParaRPr>
          </a:p>
          <a:p>
            <a:pPr algn="just" defTabSz="618412"/>
            <a:endParaRPr lang="en-US" dirty="0" smtClean="0">
              <a:ea typeface="Geneva"/>
              <a:cs typeface="Geneva"/>
            </a:endParaRPr>
          </a:p>
        </p:txBody>
      </p:sp>
      <p:sp>
        <p:nvSpPr>
          <p:cNvPr id="478212" name="Slide Number Placeholder 3"/>
          <p:cNvSpPr txBox="1">
            <a:spLocks noGrp="1"/>
          </p:cNvSpPr>
          <p:nvPr/>
        </p:nvSpPr>
        <p:spPr bwMode="auto">
          <a:xfrm>
            <a:off x="3884414" y="8829124"/>
            <a:ext cx="2972098" cy="465743"/>
          </a:xfrm>
          <a:prstGeom prst="rect">
            <a:avLst/>
          </a:prstGeom>
          <a:noFill/>
          <a:ln w="9525">
            <a:noFill/>
            <a:miter lim="800000"/>
            <a:headEnd/>
            <a:tailEnd/>
          </a:ln>
        </p:spPr>
        <p:txBody>
          <a:bodyPr lIns="89418" tIns="44709" rIns="89418" bIns="44709" anchor="b"/>
          <a:lstStyle/>
          <a:p>
            <a:pPr algn="r" defTabSz="883663"/>
            <a:fld id="{9609AA08-46B1-484C-A60B-36B47420B4E1}" type="slidenum">
              <a:rPr lang="en-US" sz="1100">
                <a:ea typeface="ＭＳ Ｐゴシック"/>
                <a:cs typeface="ＭＳ Ｐゴシック"/>
              </a:rPr>
              <a:pPr algn="r" defTabSz="883663"/>
              <a:t>20</a:t>
            </a:fld>
            <a:endParaRPr lang="en-US" sz="1100" dirty="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pPr defTabSz="915874"/>
            <a:fld id="{85BFA312-7590-4327-819A-BA7FFADF8276}" type="slidenum">
              <a:rPr lang="en-US" smtClean="0"/>
              <a:pPr defTabSz="915874"/>
              <a:t>21</a:t>
            </a:fld>
            <a:endParaRPr lang="en-US" dirty="0" smtClean="0"/>
          </a:p>
        </p:txBody>
      </p:sp>
      <p:sp>
        <p:nvSpPr>
          <p:cNvPr id="327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2772" name="Rectangle 3"/>
          <p:cNvSpPr>
            <a:spLocks noGrp="1" noChangeArrowheads="1"/>
          </p:cNvSpPr>
          <p:nvPr>
            <p:ph type="body" idx="1"/>
          </p:nvPr>
        </p:nvSpPr>
        <p:spPr>
          <a:solidFill>
            <a:srgbClr val="FFFFFF"/>
          </a:solidFill>
          <a:ln>
            <a:solidFill>
              <a:srgbClr val="000000"/>
            </a:solidFill>
          </a:ln>
        </p:spPr>
        <p:txBody>
          <a:bodyPr lIns="91163" tIns="45582" rIns="91163" bIns="45582"/>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pPr defTabSz="917461"/>
            <a:fld id="{3A2138DC-DA0A-4F6D-A288-8AC9B775D95F}" type="slidenum">
              <a:rPr lang="en-US" smtClean="0"/>
              <a:pPr defTabSz="917461"/>
              <a:t>22</a:t>
            </a:fld>
            <a:endParaRPr lang="en-US" dirty="0" smtClean="0"/>
          </a:p>
        </p:txBody>
      </p:sp>
      <p:sp>
        <p:nvSpPr>
          <p:cNvPr id="33795" name="Rectangle 1026"/>
          <p:cNvSpPr>
            <a:spLocks noGrp="1" noRot="1" noChangeAspect="1" noChangeArrowheads="1" noTextEdit="1"/>
          </p:cNvSpPr>
          <p:nvPr>
            <p:ph type="sldImg"/>
          </p:nvPr>
        </p:nvSpPr>
        <p:spPr bwMode="auto">
          <a:xfrm>
            <a:off x="1187649" y="705531"/>
            <a:ext cx="4482703" cy="3472316"/>
          </a:xfrm>
          <a:noFill/>
          <a:ln>
            <a:solidFill>
              <a:srgbClr val="000000"/>
            </a:solidFill>
            <a:miter lim="800000"/>
            <a:headEnd/>
            <a:tailEnd/>
          </a:ln>
        </p:spPr>
      </p:sp>
      <p:sp>
        <p:nvSpPr>
          <p:cNvPr id="33796" name="Rectangle 1027"/>
          <p:cNvSpPr>
            <a:spLocks noGrp="1" noChangeArrowheads="1"/>
          </p:cNvSpPr>
          <p:nvPr>
            <p:ph type="body" idx="1"/>
          </p:nvPr>
        </p:nvSpPr>
        <p:spPr>
          <a:xfrm>
            <a:off x="901700" y="4416425"/>
            <a:ext cx="5048250" cy="4170363"/>
          </a:xfrm>
          <a:noFill/>
          <a:ln/>
        </p:spPr>
        <p:txBody>
          <a:bodyPr/>
          <a:lstStyle/>
          <a:p>
            <a:pPr eaLnBrk="1" hangingPunct="1"/>
            <a:r>
              <a:rPr lang="en-US" sz="1500" dirty="0" smtClean="0"/>
              <a:t>17 distinct lodging sectors are tracked.</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885416"/>
            <a:fld id="{AA6B5794-D627-462C-B953-AA5FCB25DA79}" type="slidenum">
              <a:rPr lang="en-US" smtClean="0">
                <a:latin typeface="Arial" pitchFamily="34" charset="0"/>
              </a:rPr>
              <a:pPr defTabSz="885416"/>
              <a:t>23</a:t>
            </a:fld>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17461"/>
            <a:fld id="{903F5613-4B11-470B-81FC-CF14DF0D14F2}" type="slidenum">
              <a:rPr lang="en-US" smtClean="0"/>
              <a:pPr defTabSz="917461"/>
              <a:t>24</a:t>
            </a:fld>
            <a:endParaRPr lang="en-US" dirty="0" smtClean="0"/>
          </a:p>
        </p:txBody>
      </p:sp>
      <p:sp>
        <p:nvSpPr>
          <p:cNvPr id="35843" name="Rectangle 2"/>
          <p:cNvSpPr>
            <a:spLocks noGrp="1" noRot="1" noChangeAspect="1" noChangeArrowheads="1" noTextEdit="1"/>
          </p:cNvSpPr>
          <p:nvPr>
            <p:ph type="sldImg"/>
          </p:nvPr>
        </p:nvSpPr>
        <p:spPr bwMode="auto">
          <a:xfrm>
            <a:off x="1109663" y="698500"/>
            <a:ext cx="4643437" cy="3482975"/>
          </a:xfrm>
          <a:noFill/>
          <a:ln>
            <a:solidFill>
              <a:srgbClr val="000000"/>
            </a:solidFill>
            <a:miter lim="800000"/>
            <a:headEnd/>
            <a:tailEnd/>
          </a:ln>
        </p:spPr>
      </p:sp>
      <p:sp>
        <p:nvSpPr>
          <p:cNvPr id="35844" name="Rectangle 3"/>
          <p:cNvSpPr>
            <a:spLocks noGrp="1" noChangeArrowheads="1"/>
          </p:cNvSpPr>
          <p:nvPr>
            <p:ph type="body" idx="1"/>
          </p:nvPr>
        </p:nvSpPr>
        <p:spPr>
          <a:xfrm>
            <a:off x="915989" y="4416426"/>
            <a:ext cx="5026025" cy="4181475"/>
          </a:xfrm>
          <a:noFill/>
          <a:ln/>
        </p:spPr>
        <p:txBody>
          <a:bodyPr lIns="91011" tIns="45506" rIns="91011" bIns="45506"/>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pPr defTabSz="912699"/>
            <a:fld id="{2713B83A-E752-4AF6-A86A-6C932D2C4AA6}" type="slidenum">
              <a:rPr lang="en-US" smtClean="0"/>
              <a:pPr defTabSz="912699"/>
              <a:t>25</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04900" y="696913"/>
            <a:ext cx="4649788" cy="3487737"/>
          </a:xfrm>
          <a:noFill/>
          <a:ln>
            <a:solidFill>
              <a:srgbClr val="000000"/>
            </a:solidFill>
            <a:miter lim="800000"/>
            <a:headEnd/>
            <a:tailEnd/>
          </a:ln>
        </p:spPr>
      </p:sp>
      <p:sp>
        <p:nvSpPr>
          <p:cNvPr id="62467" name="Notes Placeholder 2"/>
          <p:cNvSpPr>
            <a:spLocks noGrp="1"/>
          </p:cNvSpPr>
          <p:nvPr>
            <p:ph type="body" idx="1"/>
          </p:nvPr>
        </p:nvSpPr>
        <p:spPr>
          <a:xfrm>
            <a:off x="686099" y="4416099"/>
            <a:ext cx="5485805" cy="4183995"/>
          </a:xfrm>
          <a:noFill/>
          <a:ln/>
        </p:spPr>
        <p:txBody>
          <a:bodyPr lIns="91545" tIns="45773" rIns="91545" bIns="45773"/>
          <a:lstStyle/>
          <a:p>
            <a:pPr defTabSz="619951"/>
            <a:endParaRPr lang="en-US" dirty="0" smtClean="0"/>
          </a:p>
        </p:txBody>
      </p:sp>
      <p:sp>
        <p:nvSpPr>
          <p:cNvPr id="62468" name="Slide Number Placeholder 3"/>
          <p:cNvSpPr txBox="1">
            <a:spLocks noGrp="1"/>
          </p:cNvSpPr>
          <p:nvPr/>
        </p:nvSpPr>
        <p:spPr bwMode="auto">
          <a:xfrm>
            <a:off x="3884414" y="8830660"/>
            <a:ext cx="2972098" cy="464205"/>
          </a:xfrm>
          <a:prstGeom prst="rect">
            <a:avLst/>
          </a:prstGeom>
          <a:noFill/>
          <a:ln w="9525">
            <a:noFill/>
            <a:miter lim="800000"/>
            <a:headEnd/>
            <a:tailEnd/>
          </a:ln>
        </p:spPr>
        <p:txBody>
          <a:bodyPr lIns="91545" tIns="45773" rIns="91545" bIns="45773" anchor="b"/>
          <a:lstStyle/>
          <a:p>
            <a:pPr algn="r" defTabSz="885209"/>
            <a:fld id="{C4536DA8-FE57-402B-BD82-C3B9F3735799}" type="slidenum">
              <a:rPr lang="en-US" sz="1200">
                <a:latin typeface="Calibri" pitchFamily="34" charset="0"/>
                <a:ea typeface="ＭＳ Ｐゴシック"/>
                <a:cs typeface="ＭＳ Ｐゴシック"/>
              </a:rPr>
              <a:pPr algn="r" defTabSz="885209"/>
              <a:t>2</a:t>
            </a:fld>
            <a:endParaRPr lang="en-US" sz="1200" dirty="0">
              <a:latin typeface="Calibri" pitchFamily="34"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14425" y="698500"/>
            <a:ext cx="4643438" cy="3482975"/>
          </a:xfrm>
          <a:noFill/>
          <a:ln>
            <a:solidFill>
              <a:srgbClr val="000000"/>
            </a:solidFill>
            <a:miter lim="800000"/>
            <a:headEnd/>
            <a:tailEnd/>
          </a:ln>
        </p:spPr>
      </p:sp>
      <p:sp>
        <p:nvSpPr>
          <p:cNvPr id="45059" name="Notes Placeholder 3"/>
          <p:cNvSpPr>
            <a:spLocks noGrp="1"/>
          </p:cNvSpPr>
          <p:nvPr/>
        </p:nvSpPr>
        <p:spPr bwMode="auto">
          <a:xfrm>
            <a:off x="919163" y="4418014"/>
            <a:ext cx="5022850" cy="4179887"/>
          </a:xfrm>
          <a:prstGeom prst="rect">
            <a:avLst/>
          </a:prstGeom>
          <a:noFill/>
          <a:ln w="9525">
            <a:noFill/>
            <a:miter lim="800000"/>
            <a:headEnd/>
            <a:tailEnd/>
          </a:ln>
        </p:spPr>
        <p:txBody>
          <a:bodyPr lIns="92212" tIns="46107" rIns="92212" bIns="46107"/>
          <a:lstStyle/>
          <a:p>
            <a:pPr eaLnBrk="0" hangingPunct="0">
              <a:spcBef>
                <a:spcPct val="30000"/>
              </a:spcBef>
            </a:pPr>
            <a:endParaRPr lang="en-US" sz="1200" dirty="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bwMode="auto">
          <a:xfrm>
            <a:off x="1112838" y="698500"/>
            <a:ext cx="4646612" cy="3486150"/>
          </a:xfrm>
          <a:noFill/>
          <a:ln>
            <a:solidFill>
              <a:srgbClr val="000000"/>
            </a:solidFill>
            <a:miter lim="800000"/>
            <a:headEnd/>
            <a:tailEnd/>
          </a:ln>
        </p:spPr>
      </p:sp>
      <p:sp>
        <p:nvSpPr>
          <p:cNvPr id="46083" name="Rectangle 3"/>
          <p:cNvSpPr>
            <a:spLocks noGrp="1" noChangeArrowheads="1"/>
          </p:cNvSpPr>
          <p:nvPr>
            <p:ph type="body" idx="1"/>
          </p:nvPr>
        </p:nvSpPr>
        <p:spPr>
          <a:noFill/>
          <a:ln/>
        </p:spPr>
        <p:txBody>
          <a:bodyPr lIns="90970" tIns="45487" rIns="90970" bIns="45487"/>
          <a:lstStyle/>
          <a:p>
            <a:endParaRPr lang="en-US" sz="20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12838" y="698500"/>
            <a:ext cx="4646612" cy="3486150"/>
          </a:xfrm>
          <a:noFill/>
          <a:ln>
            <a:solidFill>
              <a:srgbClr val="000000"/>
            </a:solidFill>
            <a:miter lim="800000"/>
            <a:headEnd/>
            <a:tailEnd/>
          </a:ln>
        </p:spPr>
      </p:sp>
      <p:sp>
        <p:nvSpPr>
          <p:cNvPr id="47107" name="Rectangle 3"/>
          <p:cNvSpPr>
            <a:spLocks noGrp="1" noChangeArrowheads="1"/>
          </p:cNvSpPr>
          <p:nvPr>
            <p:ph type="body" idx="1"/>
          </p:nvPr>
        </p:nvSpPr>
        <p:spPr>
          <a:noFill/>
          <a:ln/>
        </p:spPr>
        <p:txBody>
          <a:bodyPr lIns="90970" tIns="45487" rIns="90970" bIns="45487"/>
          <a:lstStyle/>
          <a:p>
            <a:endParaRPr lang="en-US" sz="20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Slide Image Placeholder 1"/>
          <p:cNvSpPr>
            <a:spLocks noGrp="1" noRot="1" noChangeAspect="1" noTextEdit="1"/>
          </p:cNvSpPr>
          <p:nvPr>
            <p:ph type="sldImg"/>
          </p:nvPr>
        </p:nvSpPr>
        <p:spPr bwMode="auto">
          <a:xfrm>
            <a:off x="1104900" y="696913"/>
            <a:ext cx="4649788" cy="3489325"/>
          </a:xfrm>
          <a:noFill/>
          <a:ln>
            <a:solidFill>
              <a:srgbClr val="000000"/>
            </a:solidFill>
            <a:miter lim="800000"/>
            <a:headEnd/>
            <a:tailEnd/>
          </a:ln>
        </p:spPr>
      </p:sp>
      <p:sp>
        <p:nvSpPr>
          <p:cNvPr id="446466" name="Slide Number Placeholder 3"/>
          <p:cNvSpPr txBox="1">
            <a:spLocks noGrp="1"/>
          </p:cNvSpPr>
          <p:nvPr/>
        </p:nvSpPr>
        <p:spPr bwMode="auto">
          <a:xfrm>
            <a:off x="3884414" y="8830662"/>
            <a:ext cx="2972098" cy="464205"/>
          </a:xfrm>
          <a:prstGeom prst="rect">
            <a:avLst/>
          </a:prstGeom>
          <a:noFill/>
          <a:ln w="9525">
            <a:noFill/>
            <a:miter lim="800000"/>
            <a:headEnd/>
            <a:tailEnd/>
          </a:ln>
        </p:spPr>
        <p:txBody>
          <a:bodyPr lIns="93254" tIns="46627" rIns="93254" bIns="46627" anchor="b"/>
          <a:lstStyle/>
          <a:p>
            <a:pPr algn="r" defTabSz="900335"/>
            <a:fld id="{52D35710-97E7-4A0D-B24E-C672A0AFA972}" type="slidenum">
              <a:rPr lang="en-US">
                <a:latin typeface="Calibri" pitchFamily="34" charset="0"/>
              </a:rPr>
              <a:pPr algn="r" defTabSz="900335"/>
              <a:t>29</a:t>
            </a:fld>
            <a:endParaRPr lang="en-US" dirty="0">
              <a:latin typeface="Calibri" pitchFamily="34" charset="0"/>
            </a:endParaRPr>
          </a:p>
        </p:txBody>
      </p:sp>
      <p:sp>
        <p:nvSpPr>
          <p:cNvPr id="446467" name="Notes Placeholder 4"/>
          <p:cNvSpPr>
            <a:spLocks noGrp="1"/>
          </p:cNvSpPr>
          <p:nvPr/>
        </p:nvSpPr>
        <p:spPr bwMode="auto">
          <a:xfrm>
            <a:off x="684610" y="4416102"/>
            <a:ext cx="5488781" cy="4182457"/>
          </a:xfrm>
          <a:prstGeom prst="rect">
            <a:avLst/>
          </a:prstGeom>
          <a:noFill/>
          <a:ln w="9525">
            <a:noFill/>
            <a:miter lim="800000"/>
            <a:headEnd/>
            <a:tailEnd/>
          </a:ln>
        </p:spPr>
        <p:txBody>
          <a:bodyPr lIns="91130" tIns="45565" rIns="91130" bIns="45565"/>
          <a:lstStyle/>
          <a:p>
            <a:pPr defTabSz="662367" eaLnBrk="0" hangingPunct="0">
              <a:spcBef>
                <a:spcPct val="30000"/>
              </a:spcBef>
            </a:pPr>
            <a:endParaRPr lang="en-US" sz="1100" dirty="0">
              <a:latin typeface="Calibri" pitchFamily="34" charset="0"/>
            </a:endParaRPr>
          </a:p>
        </p:txBody>
      </p:sp>
      <p:sp>
        <p:nvSpPr>
          <p:cNvPr id="446468" name="Notes Placeholder 4"/>
          <p:cNvSpPr>
            <a:spLocks noGrp="1"/>
          </p:cNvSpPr>
          <p:nvPr>
            <p:ph type="body" idx="1"/>
          </p:nvPr>
        </p:nvSpPr>
        <p:spPr bwMode="auto">
          <a:xfrm>
            <a:off x="686099" y="4416101"/>
            <a:ext cx="5485805" cy="4183995"/>
          </a:xfrm>
          <a:noFill/>
        </p:spPr>
        <p:txBody>
          <a:bodyPr lIns="93254" tIns="46627" rIns="93254" bIns="46627"/>
          <a:lstStyle/>
          <a:p>
            <a:pPr defTabSz="632053" eaLnBrk="1" hangingPunct="1">
              <a:spcBef>
                <a:spcPct val="0"/>
              </a:spcBef>
            </a:pPr>
            <a:endParaRPr lang="en-US" dirty="0" smtClean="0">
              <a:ea typeface="Geneva"/>
              <a:cs typeface="Geneva"/>
            </a:endParaRPr>
          </a:p>
          <a:p>
            <a:pPr defTabSz="632053" eaLnBrk="1" hangingPunct="1">
              <a:spcBef>
                <a:spcPct val="0"/>
              </a:spcBef>
            </a:pPr>
            <a:endParaRPr lang="en-US" dirty="0" smtClean="0">
              <a:ea typeface="Geneva"/>
              <a:cs typeface="Geneva"/>
            </a:endParaRPr>
          </a:p>
          <a:p>
            <a:pPr defTabSz="632053" eaLnBrk="1" hangingPunct="1">
              <a:spcBef>
                <a:spcPct val="0"/>
              </a:spcBef>
            </a:pPr>
            <a:r>
              <a:rPr lang="en-US" dirty="0" smtClean="0">
                <a:ea typeface="Geneva"/>
                <a:cs typeface="Geneva"/>
              </a:rPr>
              <a:t>Read above.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04900" y="696913"/>
            <a:ext cx="4649788" cy="3487737"/>
          </a:xfrm>
          <a:noFill/>
          <a:ln>
            <a:solidFill>
              <a:srgbClr val="000000"/>
            </a:solidFill>
            <a:miter lim="800000"/>
            <a:headEnd/>
            <a:tailEnd/>
          </a:ln>
        </p:spPr>
      </p:sp>
      <p:sp>
        <p:nvSpPr>
          <p:cNvPr id="62467" name="Notes Placeholder 2"/>
          <p:cNvSpPr>
            <a:spLocks noGrp="1"/>
          </p:cNvSpPr>
          <p:nvPr>
            <p:ph type="body" idx="1"/>
          </p:nvPr>
        </p:nvSpPr>
        <p:spPr>
          <a:xfrm>
            <a:off x="686099" y="4416099"/>
            <a:ext cx="5485805" cy="4183995"/>
          </a:xfrm>
          <a:noFill/>
          <a:ln/>
        </p:spPr>
        <p:txBody>
          <a:bodyPr lIns="91545" tIns="45773" rIns="91545" bIns="45773"/>
          <a:lstStyle/>
          <a:p>
            <a:pPr defTabSz="619951"/>
            <a:endParaRPr lang="en-US" dirty="0" smtClean="0"/>
          </a:p>
        </p:txBody>
      </p:sp>
      <p:sp>
        <p:nvSpPr>
          <p:cNvPr id="62468" name="Slide Number Placeholder 3"/>
          <p:cNvSpPr txBox="1">
            <a:spLocks noGrp="1"/>
          </p:cNvSpPr>
          <p:nvPr/>
        </p:nvSpPr>
        <p:spPr bwMode="auto">
          <a:xfrm>
            <a:off x="3884414" y="8830660"/>
            <a:ext cx="2972098" cy="464205"/>
          </a:xfrm>
          <a:prstGeom prst="rect">
            <a:avLst/>
          </a:prstGeom>
          <a:noFill/>
          <a:ln w="9525">
            <a:noFill/>
            <a:miter lim="800000"/>
            <a:headEnd/>
            <a:tailEnd/>
          </a:ln>
        </p:spPr>
        <p:txBody>
          <a:bodyPr lIns="91545" tIns="45773" rIns="91545" bIns="45773" anchor="b"/>
          <a:lstStyle/>
          <a:p>
            <a:pPr algn="r" defTabSz="885209"/>
            <a:fld id="{C4536DA8-FE57-402B-BD82-C3B9F3735799}" type="slidenum">
              <a:rPr lang="en-US" sz="1200">
                <a:latin typeface="Calibri" pitchFamily="34" charset="0"/>
                <a:ea typeface="ＭＳ Ｐゴシック"/>
                <a:cs typeface="ＭＳ Ｐゴシック"/>
              </a:rPr>
              <a:pPr algn="r" defTabSz="885209"/>
              <a:t>3</a:t>
            </a:fld>
            <a:endParaRPr lang="en-US" sz="1200" dirty="0">
              <a:latin typeface="Calibri" pitchFamily="34" charset="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04900" y="696913"/>
            <a:ext cx="4649788" cy="3487737"/>
          </a:xfrm>
          <a:noFill/>
          <a:ln>
            <a:solidFill>
              <a:srgbClr val="000000"/>
            </a:solidFill>
            <a:miter lim="800000"/>
            <a:headEnd/>
            <a:tailEnd/>
          </a:ln>
        </p:spPr>
      </p:sp>
      <p:sp>
        <p:nvSpPr>
          <p:cNvPr id="62467" name="Notes Placeholder 2"/>
          <p:cNvSpPr>
            <a:spLocks noGrp="1"/>
          </p:cNvSpPr>
          <p:nvPr>
            <p:ph type="body" idx="1"/>
          </p:nvPr>
        </p:nvSpPr>
        <p:spPr>
          <a:xfrm>
            <a:off x="686099" y="4416099"/>
            <a:ext cx="5485805" cy="4183995"/>
          </a:xfrm>
          <a:noFill/>
          <a:ln/>
        </p:spPr>
        <p:txBody>
          <a:bodyPr lIns="91545" tIns="45773" rIns="91545" bIns="45773"/>
          <a:lstStyle/>
          <a:p>
            <a:pPr defTabSz="619951"/>
            <a:endParaRPr lang="en-US" dirty="0" smtClean="0"/>
          </a:p>
        </p:txBody>
      </p:sp>
      <p:sp>
        <p:nvSpPr>
          <p:cNvPr id="62468" name="Slide Number Placeholder 3"/>
          <p:cNvSpPr txBox="1">
            <a:spLocks noGrp="1"/>
          </p:cNvSpPr>
          <p:nvPr/>
        </p:nvSpPr>
        <p:spPr bwMode="auto">
          <a:xfrm>
            <a:off x="3884414" y="8830660"/>
            <a:ext cx="2972098" cy="464205"/>
          </a:xfrm>
          <a:prstGeom prst="rect">
            <a:avLst/>
          </a:prstGeom>
          <a:noFill/>
          <a:ln w="9525">
            <a:noFill/>
            <a:miter lim="800000"/>
            <a:headEnd/>
            <a:tailEnd/>
          </a:ln>
        </p:spPr>
        <p:txBody>
          <a:bodyPr lIns="91545" tIns="45773" rIns="91545" bIns="45773" anchor="b"/>
          <a:lstStyle/>
          <a:p>
            <a:pPr algn="r" defTabSz="885209"/>
            <a:fld id="{C4536DA8-FE57-402B-BD82-C3B9F3735799}" type="slidenum">
              <a:rPr lang="en-US" sz="1200">
                <a:latin typeface="Calibri" pitchFamily="34" charset="0"/>
                <a:ea typeface="ＭＳ Ｐゴシック"/>
                <a:cs typeface="ＭＳ Ｐゴシック"/>
              </a:rPr>
              <a:pPr algn="r" defTabSz="885209"/>
              <a:t>4</a:t>
            </a:fld>
            <a:endParaRPr lang="en-US" sz="1200" dirty="0">
              <a:latin typeface="Calibri" pitchFamily="34"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7"/>
          <p:cNvSpPr txBox="1">
            <a:spLocks noGrp="1" noChangeArrowheads="1"/>
          </p:cNvSpPr>
          <p:nvPr/>
        </p:nvSpPr>
        <p:spPr bwMode="auto">
          <a:xfrm>
            <a:off x="3884414" y="8830662"/>
            <a:ext cx="2972098" cy="464205"/>
          </a:xfrm>
          <a:prstGeom prst="rect">
            <a:avLst/>
          </a:prstGeom>
          <a:noFill/>
          <a:ln w="9525">
            <a:noFill/>
            <a:miter lim="800000"/>
            <a:headEnd/>
            <a:tailEnd/>
          </a:ln>
        </p:spPr>
        <p:txBody>
          <a:bodyPr lIns="93241" tIns="46622" rIns="93241" bIns="46622" anchor="b"/>
          <a:lstStyle/>
          <a:p>
            <a:pPr algn="r" defTabSz="904882"/>
            <a:fld id="{BF557B88-DC99-4418-85FF-392F386696C5}" type="slidenum">
              <a:rPr lang="en-US">
                <a:latin typeface="Calibri" pitchFamily="34" charset="0"/>
              </a:rPr>
              <a:pPr algn="r" defTabSz="904882"/>
              <a:t>5</a:t>
            </a:fld>
            <a:endParaRPr lang="en-US" dirty="0">
              <a:latin typeface="Calibri" pitchFamily="34" charset="0"/>
            </a:endParaRPr>
          </a:p>
        </p:txBody>
      </p:sp>
      <p:sp>
        <p:nvSpPr>
          <p:cNvPr id="305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5155" name="Rectangle 3"/>
          <p:cNvSpPr>
            <a:spLocks noGrp="1" noChangeArrowheads="1"/>
          </p:cNvSpPr>
          <p:nvPr>
            <p:ph type="body" idx="1"/>
          </p:nvPr>
        </p:nvSpPr>
        <p:spPr bwMode="auto">
          <a:xfrm>
            <a:off x="915295" y="4416102"/>
            <a:ext cx="5027414" cy="4182457"/>
          </a:xfrm>
          <a:noFill/>
        </p:spPr>
        <p:txBody>
          <a:bodyPr lIns="93142" rIns="93142"/>
          <a:lstStyle/>
          <a:p>
            <a:pPr defTabSz="630538" eaLnBrk="1" hangingPunct="1">
              <a:spcBef>
                <a:spcPct val="0"/>
              </a:spcBef>
            </a:pPr>
            <a:endParaRPr lang="en-US" altLang="ko-KR" dirty="0" smtClean="0">
              <a:ea typeface="Gulim"/>
              <a:cs typeface="Gulim"/>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Slide Image Placeholder 1"/>
          <p:cNvSpPr>
            <a:spLocks noGrp="1" noRot="1" noChangeAspect="1" noTextEdit="1"/>
          </p:cNvSpPr>
          <p:nvPr>
            <p:ph type="sldImg"/>
          </p:nvPr>
        </p:nvSpPr>
        <p:spPr bwMode="auto">
          <a:xfrm>
            <a:off x="1104900" y="696913"/>
            <a:ext cx="4649788" cy="3489325"/>
          </a:xfrm>
          <a:noFill/>
          <a:ln>
            <a:solidFill>
              <a:srgbClr val="000000"/>
            </a:solidFill>
            <a:miter lim="800000"/>
            <a:headEnd/>
            <a:tailEnd/>
          </a:ln>
        </p:spPr>
      </p:sp>
      <p:sp>
        <p:nvSpPr>
          <p:cNvPr id="301058" name="Notes Placeholder 2"/>
          <p:cNvSpPr>
            <a:spLocks noGrp="1"/>
          </p:cNvSpPr>
          <p:nvPr>
            <p:ph type="body" idx="1"/>
          </p:nvPr>
        </p:nvSpPr>
        <p:spPr bwMode="auto">
          <a:xfrm>
            <a:off x="686099" y="4416101"/>
            <a:ext cx="5485805" cy="4183995"/>
          </a:xfrm>
          <a:noFill/>
        </p:spPr>
        <p:txBody>
          <a:bodyPr lIns="91490" tIns="45745" rIns="91490" bIns="45745"/>
          <a:lstStyle/>
          <a:p>
            <a:pPr defTabSz="618412"/>
            <a:r>
              <a:rPr lang="en-US" dirty="0" smtClean="0">
                <a:ea typeface="Geneva"/>
                <a:cs typeface="Geneva"/>
              </a:rPr>
              <a:t>Key among the several variables that factor into the models that support our forecasting efforts are the four measures shown here.  According to  Moody’s, GDP will experience a modest uptick this year, and all measures should show favorable trends in 2011 and 2012.  Growing levels of lodging demand will reappear as a result.</a:t>
            </a:r>
          </a:p>
        </p:txBody>
      </p:sp>
      <p:sp>
        <p:nvSpPr>
          <p:cNvPr id="301059" name="Slide Number Placeholder 3"/>
          <p:cNvSpPr txBox="1">
            <a:spLocks noGrp="1"/>
          </p:cNvSpPr>
          <p:nvPr/>
        </p:nvSpPr>
        <p:spPr bwMode="auto">
          <a:xfrm>
            <a:off x="3884414" y="8830662"/>
            <a:ext cx="2972098" cy="464205"/>
          </a:xfrm>
          <a:prstGeom prst="rect">
            <a:avLst/>
          </a:prstGeom>
          <a:noFill/>
          <a:ln w="9525">
            <a:noFill/>
            <a:miter lim="800000"/>
            <a:headEnd/>
            <a:tailEnd/>
          </a:ln>
        </p:spPr>
        <p:txBody>
          <a:bodyPr lIns="91490" tIns="45745" rIns="91490" bIns="45745" anchor="b"/>
          <a:lstStyle/>
          <a:p>
            <a:pPr algn="r" defTabSz="648727"/>
            <a:fld id="{4EFCF8F2-5385-4776-BD84-B291A481979C}" type="slidenum">
              <a:rPr lang="en-US">
                <a:latin typeface="Calibri" pitchFamily="34" charset="0"/>
                <a:ea typeface="ＭＳ Ｐゴシック"/>
                <a:cs typeface="ＭＳ Ｐゴシック"/>
              </a:rPr>
              <a:pPr algn="r" defTabSz="648727"/>
              <a:t>6</a:t>
            </a:fld>
            <a:endParaRPr lang="en-US" dirty="0">
              <a:latin typeface="Calibri" pitchFamily="34"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pPr defTabSz="885397"/>
            <a:fld id="{AA6B5794-D627-462C-B953-AA5FCB25DA79}" type="slidenum">
              <a:rPr lang="en-US" smtClean="0">
                <a:latin typeface="Arial" pitchFamily="34" charset="0"/>
              </a:rPr>
              <a:pPr defTabSz="885397"/>
              <a:t>8</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p:cNvSpPr>
            <a:spLocks noGrp="1" noRot="1" noChangeAspect="1" noTextEdit="1"/>
          </p:cNvSpPr>
          <p:nvPr>
            <p:ph type="sldImg"/>
          </p:nvPr>
        </p:nvSpPr>
        <p:spPr bwMode="auto">
          <a:xfrm>
            <a:off x="1104900" y="696913"/>
            <a:ext cx="4649788" cy="3489325"/>
          </a:xfrm>
          <a:noFill/>
          <a:ln>
            <a:solidFill>
              <a:srgbClr val="000000"/>
            </a:solidFill>
            <a:miter lim="800000"/>
            <a:headEnd/>
            <a:tailEnd/>
          </a:ln>
        </p:spPr>
      </p:sp>
      <p:sp>
        <p:nvSpPr>
          <p:cNvPr id="478211" name="Notes Placeholder 2"/>
          <p:cNvSpPr>
            <a:spLocks noGrp="1"/>
          </p:cNvSpPr>
          <p:nvPr>
            <p:ph type="body" idx="1"/>
          </p:nvPr>
        </p:nvSpPr>
        <p:spPr bwMode="auto">
          <a:xfrm>
            <a:off x="686099" y="4416101"/>
            <a:ext cx="5485805" cy="4183995"/>
          </a:xfrm>
          <a:noFill/>
        </p:spPr>
        <p:txBody>
          <a:bodyPr lIns="91490" tIns="45745" rIns="91490" bIns="45745"/>
          <a:lstStyle/>
          <a:p>
            <a:pPr algn="just" defTabSz="618412"/>
            <a:r>
              <a:rPr lang="en-US" dirty="0" smtClean="0">
                <a:ea typeface="Geneva"/>
                <a:cs typeface="Geneva"/>
              </a:rPr>
              <a:t>Looking further ahead, demand growth will increase at a level above the STR long run average this year and will accelerate in 2011 and beyond.  Supply growth will be benign well into 2013, although occupancy levels will still be well below their 62.6 % historical average.</a:t>
            </a:r>
          </a:p>
          <a:p>
            <a:pPr algn="just" defTabSz="618412"/>
            <a:endParaRPr lang="en-US" dirty="0" smtClean="0">
              <a:ea typeface="Geneva"/>
              <a:cs typeface="Geneva"/>
            </a:endParaRPr>
          </a:p>
          <a:p>
            <a:pPr algn="just" defTabSz="618412"/>
            <a:r>
              <a:rPr lang="en-US" dirty="0" smtClean="0">
                <a:ea typeface="Geneva"/>
                <a:cs typeface="Geneva"/>
              </a:rPr>
              <a:t>Because of the weak occupancy level, room rate recovery will be protracted.  RevPAR contraction will end this year, growth will return in 2011, and strong increases should be sustained for several years beginning in 2012.</a:t>
            </a:r>
          </a:p>
          <a:p>
            <a:pPr algn="just" defTabSz="618412"/>
            <a:endParaRPr lang="en-US" dirty="0" smtClean="0">
              <a:ea typeface="Geneva"/>
              <a:cs typeface="Geneva"/>
            </a:endParaRPr>
          </a:p>
          <a:p>
            <a:pPr algn="just" defTabSz="618412"/>
            <a:endParaRPr lang="en-US" dirty="0" smtClean="0">
              <a:ea typeface="Geneva"/>
              <a:cs typeface="Geneva"/>
            </a:endParaRPr>
          </a:p>
        </p:txBody>
      </p:sp>
      <p:sp>
        <p:nvSpPr>
          <p:cNvPr id="478212" name="Slide Number Placeholder 3"/>
          <p:cNvSpPr txBox="1">
            <a:spLocks noGrp="1"/>
          </p:cNvSpPr>
          <p:nvPr/>
        </p:nvSpPr>
        <p:spPr bwMode="auto">
          <a:xfrm>
            <a:off x="3884414" y="8829124"/>
            <a:ext cx="2972098" cy="465743"/>
          </a:xfrm>
          <a:prstGeom prst="rect">
            <a:avLst/>
          </a:prstGeom>
          <a:noFill/>
          <a:ln w="9525">
            <a:noFill/>
            <a:miter lim="800000"/>
            <a:headEnd/>
            <a:tailEnd/>
          </a:ln>
        </p:spPr>
        <p:txBody>
          <a:bodyPr lIns="89418" tIns="44709" rIns="89418" bIns="44709" anchor="b"/>
          <a:lstStyle/>
          <a:p>
            <a:pPr algn="r" defTabSz="883663"/>
            <a:fld id="{9609AA08-46B1-484C-A60B-36B47420B4E1}" type="slidenum">
              <a:rPr lang="en-US" sz="1100">
                <a:ea typeface="ＭＳ Ｐゴシック"/>
                <a:cs typeface="ＭＳ Ｐゴシック"/>
              </a:rPr>
              <a:pPr algn="r" defTabSz="883663"/>
              <a:t>10</a:t>
            </a:fld>
            <a:endParaRPr lang="en-US" sz="1100" dirty="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spect="1" noTextEdit="1"/>
          </p:cNvSpPr>
          <p:nvPr>
            <p:ph type="sldImg"/>
          </p:nvPr>
        </p:nvSpPr>
        <p:spPr bwMode="auto">
          <a:noFill/>
          <a:ln>
            <a:solidFill>
              <a:srgbClr val="000000"/>
            </a:solidFill>
            <a:miter lim="800000"/>
            <a:headEnd/>
            <a:tailEnd/>
          </a:ln>
        </p:spPr>
      </p:sp>
      <p:sp>
        <p:nvSpPr>
          <p:cNvPr id="482307" name="Notes Placeholder 2"/>
          <p:cNvSpPr>
            <a:spLocks noGrp="1"/>
          </p:cNvSpPr>
          <p:nvPr>
            <p:ph type="body" idx="3"/>
          </p:nvPr>
        </p:nvSpPr>
        <p:spPr bwMode="auto">
          <a:xfrm>
            <a:off x="706935" y="4683554"/>
            <a:ext cx="5674816" cy="4436080"/>
          </a:xfrm>
          <a:noFill/>
        </p:spPr>
        <p:txBody>
          <a:bodyPr lIns="91473" tIns="45737" rIns="91473" bIns="45737"/>
          <a:lstStyle/>
          <a:p>
            <a:pPr algn="just" defTabSz="618412"/>
            <a:r>
              <a:rPr lang="en-US" dirty="0" smtClean="0">
                <a:ea typeface="Geneva"/>
                <a:cs typeface="Geneva"/>
              </a:rPr>
              <a:t>The map below displays the year in which nominal RevPAR levels are forecast to once again achieve their historical maximum: 0 markets in 2010 and 2011, 11 markets in 2012, 23 markets in 2013, and 16 markets in 2014 or later.</a:t>
            </a:r>
          </a:p>
          <a:p>
            <a:pPr algn="just" defTabSz="618412"/>
            <a:endParaRPr lang="en-US" dirty="0" smtClean="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3.jpe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jpe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30722" name="Title Placeholder 1"/>
          <p:cNvSpPr>
            <a:spLocks noGrp="1"/>
          </p:cNvSpPr>
          <p:nvPr>
            <p:ph type="ctrTitle"/>
          </p:nvPr>
        </p:nvSpPr>
        <p:spPr>
          <a:xfrm>
            <a:off x="1052513" y="4822825"/>
            <a:ext cx="7772400" cy="528638"/>
          </a:xfrm>
        </p:spPr>
        <p:txBody>
          <a:bodyPr/>
          <a:lstStyle>
            <a:lvl1pPr algn="r">
              <a:defRPr sz="3200" smtClean="0">
                <a:latin typeface="Arial" charset="0"/>
                <a:cs typeface="Arial" charset="0"/>
              </a:defRPr>
            </a:lvl1pPr>
          </a:lstStyle>
          <a:p>
            <a:r>
              <a:rPr lang="en-US" smtClean="0"/>
              <a:t>Click to edit Master title style</a:t>
            </a:r>
          </a:p>
        </p:txBody>
      </p:sp>
      <p:sp>
        <p:nvSpPr>
          <p:cNvPr id="30723" name="Text Placeholder 2"/>
          <p:cNvSpPr>
            <a:spLocks noGrp="1"/>
          </p:cNvSpPr>
          <p:nvPr>
            <p:ph type="subTitle" idx="1"/>
          </p:nvPr>
        </p:nvSpPr>
        <p:spPr>
          <a:xfrm>
            <a:off x="1042988" y="5275263"/>
            <a:ext cx="7770812" cy="492125"/>
          </a:xfrm>
        </p:spPr>
        <p:txBody>
          <a:bodyPr/>
          <a:lstStyle>
            <a:lvl1pPr marL="0" indent="0" algn="r">
              <a:buFontTx/>
              <a:buNone/>
              <a:defRPr sz="1800" smtClean="0">
                <a:solidFill>
                  <a:schemeClr val="tx1"/>
                </a:solidFill>
                <a:latin typeface="Arial" charset="0"/>
                <a:cs typeface="Arial" charset="0"/>
              </a:defRPr>
            </a:lvl1pPr>
          </a:lstStyle>
          <a:p>
            <a:r>
              <a:rPr lang="en-US" smtClean="0"/>
              <a:t>Click to edit Master subtitle style</a:t>
            </a:r>
          </a:p>
        </p:txBody>
      </p:sp>
      <p:sp>
        <p:nvSpPr>
          <p:cNvPr id="4" name="Date Placeholder 3"/>
          <p:cNvSpPr>
            <a:spLocks noGrp="1"/>
          </p:cNvSpPr>
          <p:nvPr>
            <p:ph type="dt" sz="half" idx="10"/>
          </p:nvPr>
        </p:nvSpPr>
        <p:spPr>
          <a:xfrm>
            <a:off x="6699250" y="5772150"/>
            <a:ext cx="2133600" cy="47625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defRPr>
            </a:lvl1pPr>
          </a:lstStyle>
          <a:p>
            <a:pPr>
              <a:defRPr/>
            </a:pPr>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p:nvPr userDrawn="1"/>
        </p:nvSpPr>
        <p:spPr>
          <a:xfrm flipH="1">
            <a:off x="0" y="0"/>
            <a:ext cx="9144000" cy="1127125"/>
          </a:xfrm>
          <a:prstGeom prst="rect">
            <a:avLst/>
          </a:prstGeom>
          <a:gradFill>
            <a:gsLst>
              <a:gs pos="0">
                <a:srgbClr val="0E2C6C"/>
              </a:gs>
              <a:gs pos="100000">
                <a:srgbClr val="1370B0"/>
              </a:gs>
            </a:gsLst>
            <a:lin ang="1608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cs typeface="Arial" charset="0"/>
            </a:endParaRPr>
          </a:p>
        </p:txBody>
      </p:sp>
      <p:pic>
        <p:nvPicPr>
          <p:cNvPr id="5" name="Picture 3" descr="Spectrum_NoGradient.png"/>
          <p:cNvPicPr>
            <a:picLocks noChangeAspect="1"/>
          </p:cNvPicPr>
          <p:nvPr userDrawn="1"/>
        </p:nvPicPr>
        <p:blipFill>
          <a:blip r:embed="rId2" cstate="print"/>
          <a:srcRect/>
          <a:stretch>
            <a:fillRect/>
          </a:stretch>
        </p:blipFill>
        <p:spPr bwMode="auto">
          <a:xfrm>
            <a:off x="0" y="754063"/>
            <a:ext cx="9144000" cy="782637"/>
          </a:xfrm>
          <a:prstGeom prst="rect">
            <a:avLst/>
          </a:prstGeom>
          <a:noFill/>
          <a:ln w="9525">
            <a:noFill/>
            <a:miter lim="800000"/>
            <a:headEnd/>
            <a:tailEnd/>
          </a:ln>
        </p:spPr>
      </p:pic>
      <p:sp>
        <p:nvSpPr>
          <p:cNvPr id="2" name="Title 1"/>
          <p:cNvSpPr>
            <a:spLocks noGrp="1"/>
          </p:cNvSpPr>
          <p:nvPr>
            <p:ph type="title"/>
          </p:nvPr>
        </p:nvSpPr>
        <p:spPr>
          <a:xfrm>
            <a:off x="334964" y="152400"/>
            <a:ext cx="7415666" cy="811213"/>
          </a:xfrm>
        </p:spPr>
        <p:txBody>
          <a:bodyPr anchor="ctr"/>
          <a:lstStyle>
            <a:lvl1pPr>
              <a:lnSpc>
                <a:spcPts val="3000"/>
              </a:lnSpc>
              <a:defRPr>
                <a:solidFill>
                  <a:schemeClr val="bg1"/>
                </a:solidFill>
              </a:defRPr>
            </a:lvl1pPr>
          </a:lstStyle>
          <a:p>
            <a:r>
              <a:rPr lang="en-US" dirty="0" smtClean="0"/>
              <a:t>Click to edit Master title style</a:t>
            </a:r>
            <a:endParaRPr lang="en-US" dirty="0"/>
          </a:p>
        </p:txBody>
      </p:sp>
      <p:sp>
        <p:nvSpPr>
          <p:cNvPr id="9" name="Text Placeholder 8"/>
          <p:cNvSpPr>
            <a:spLocks noGrp="1"/>
          </p:cNvSpPr>
          <p:nvPr>
            <p:ph type="body" sz="quarter" idx="11"/>
          </p:nvPr>
        </p:nvSpPr>
        <p:spPr>
          <a:xfrm>
            <a:off x="334963" y="1422400"/>
            <a:ext cx="8361362" cy="50323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Slide Number Placeholder 5"/>
          <p:cNvSpPr>
            <a:spLocks noGrp="1"/>
          </p:cNvSpPr>
          <p:nvPr>
            <p:ph type="sldNum" sz="quarter" idx="4"/>
          </p:nvPr>
        </p:nvSpPr>
        <p:spPr>
          <a:xfrm>
            <a:off x="8505592" y="6404095"/>
            <a:ext cx="4381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93D0"/>
                </a:solidFill>
              </a:defRPr>
            </a:lvl1pPr>
          </a:lstStyle>
          <a:p>
            <a:pPr>
              <a:defRPr/>
            </a:pPr>
            <a:fld id="{1355C87A-3E0E-4A53-A1E5-2F4F420C6B2C}" type="slidenum">
              <a:rPr lang="en-US" smtClean="0"/>
              <a:pPr>
                <a:defRPr/>
              </a:pPr>
              <a:t>‹#›</a:t>
            </a:fld>
            <a:endParaRPr lang="en-US" dirty="0"/>
          </a:p>
        </p:txBody>
      </p:sp>
      <p:pic>
        <p:nvPicPr>
          <p:cNvPr id="8" name="Picture 7" descr="PKFColliers_HR_logo_gradient_white_horz.png"/>
          <p:cNvPicPr>
            <a:picLocks noChangeAspect="1"/>
          </p:cNvPicPr>
          <p:nvPr userDrawn="1"/>
        </p:nvPicPr>
        <p:blipFill>
          <a:blip r:embed="rId3" cstate="print"/>
          <a:srcRect l="-7445"/>
          <a:stretch>
            <a:fillRect/>
          </a:stretch>
        </p:blipFill>
        <p:spPr>
          <a:xfrm>
            <a:off x="7035800" y="223923"/>
            <a:ext cx="1828982" cy="68201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6</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ppt"/>
          <p:cNvPicPr>
            <a:picLocks noChangeAspect="1" noChangeArrowheads="1"/>
          </p:cNvPicPr>
          <p:nvPr userDrawn="1"/>
        </p:nvPicPr>
        <p:blipFill>
          <a:blip r:embed="rId2" cstate="print"/>
          <a:srcRect/>
          <a:stretch>
            <a:fillRect/>
          </a:stretch>
        </p:blipFill>
        <p:spPr bwMode="auto">
          <a:xfrm>
            <a:off x="0" y="149225"/>
            <a:ext cx="9144000" cy="3028950"/>
          </a:xfrm>
          <a:prstGeom prst="rect">
            <a:avLst/>
          </a:prstGeom>
          <a:noFill/>
          <a:ln w="9525">
            <a:noFill/>
            <a:miter lim="800000"/>
            <a:headEnd/>
            <a:tailEnd/>
          </a:ln>
        </p:spPr>
      </p:pic>
      <p:pic>
        <p:nvPicPr>
          <p:cNvPr id="5" name="Picture 8" descr="waveshape"/>
          <p:cNvPicPr>
            <a:picLocks noChangeAspect="1" noChangeArrowheads="1"/>
          </p:cNvPicPr>
          <p:nvPr userDrawn="1"/>
        </p:nvPicPr>
        <p:blipFill>
          <a:blip r:embed="rId3" cstate="print"/>
          <a:srcRect/>
          <a:stretch>
            <a:fillRect/>
          </a:stretch>
        </p:blipFill>
        <p:spPr bwMode="auto">
          <a:xfrm>
            <a:off x="0" y="0"/>
            <a:ext cx="9144000" cy="1428750"/>
          </a:xfrm>
          <a:prstGeom prst="rect">
            <a:avLst/>
          </a:prstGeom>
          <a:noFill/>
          <a:ln w="9525">
            <a:noFill/>
            <a:miter lim="800000"/>
            <a:headEnd/>
            <a:tailEnd/>
          </a:ln>
        </p:spPr>
      </p:pic>
      <p:pic>
        <p:nvPicPr>
          <p:cNvPr id="6" name="Picture 21" descr="Rubicon-logo-rev"/>
          <p:cNvPicPr>
            <a:picLocks noChangeAspect="1" noChangeArrowheads="1"/>
          </p:cNvPicPr>
          <p:nvPr userDrawn="1"/>
        </p:nvPicPr>
        <p:blipFill>
          <a:blip r:embed="rId4" cstate="print"/>
          <a:srcRect/>
          <a:stretch>
            <a:fillRect/>
          </a:stretch>
        </p:blipFill>
        <p:spPr bwMode="auto">
          <a:xfrm>
            <a:off x="5959475" y="200025"/>
            <a:ext cx="1677988" cy="815975"/>
          </a:xfrm>
          <a:prstGeom prst="rect">
            <a:avLst/>
          </a:prstGeom>
          <a:noFill/>
          <a:ln w="9525">
            <a:noFill/>
            <a:miter lim="800000"/>
            <a:headEnd/>
            <a:tailEnd/>
          </a:ln>
        </p:spPr>
      </p:pic>
      <p:sp>
        <p:nvSpPr>
          <p:cNvPr id="5146" name="Rectangle 26"/>
          <p:cNvSpPr>
            <a:spLocks noGrp="1" noChangeArrowheads="1"/>
          </p:cNvSpPr>
          <p:nvPr>
            <p:ph type="ctrTitle" sz="quarter"/>
          </p:nvPr>
        </p:nvSpPr>
        <p:spPr>
          <a:xfrm>
            <a:off x="695325" y="3181350"/>
            <a:ext cx="7772400" cy="1076325"/>
          </a:xfrm>
        </p:spPr>
        <p:txBody>
          <a:bodyPr anchor="t"/>
          <a:lstStyle>
            <a:lvl1pPr>
              <a:defRPr/>
            </a:lvl1pPr>
          </a:lstStyle>
          <a:p>
            <a:r>
              <a:rPr lang="en-US"/>
              <a:t>Click to edit Master title style</a:t>
            </a:r>
          </a:p>
        </p:txBody>
      </p:sp>
      <p:sp>
        <p:nvSpPr>
          <p:cNvPr id="5147" name="Rectangle 27"/>
          <p:cNvSpPr>
            <a:spLocks noGrp="1" noChangeArrowheads="1"/>
          </p:cNvSpPr>
          <p:nvPr>
            <p:ph type="subTitle" sz="quarter" idx="1"/>
          </p:nvPr>
        </p:nvSpPr>
        <p:spPr>
          <a:xfrm>
            <a:off x="695325" y="4181475"/>
            <a:ext cx="6400800" cy="1341438"/>
          </a:xfrm>
        </p:spPr>
        <p:txBody>
          <a:bodyPr/>
          <a:lstStyle>
            <a:lvl1pPr marL="0" indent="0">
              <a:buFont typeface="Wingdings" pitchFamily="-106" charset="2"/>
              <a:buNone/>
              <a:defRPr>
                <a:solidFill>
                  <a:srgbClr val="005199"/>
                </a:solidFill>
              </a:defRPr>
            </a:lvl1pPr>
          </a:lstStyle>
          <a:p>
            <a:r>
              <a:rPr lang="en-US"/>
              <a:t>Click to edit Master subtitle style</a:t>
            </a:r>
          </a:p>
        </p:txBody>
      </p:sp>
      <p:sp>
        <p:nvSpPr>
          <p:cNvPr id="8"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9"/>
          <p:cNvSpPr>
            <a:spLocks noGrp="1"/>
          </p:cNvSpPr>
          <p:nvPr>
            <p:ph type="sldNum" sz="quarter" idx="10"/>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1">
    <p:bg>
      <p:bgPr>
        <a:solidFill>
          <a:schemeClr val="bg1"/>
        </a:solidFill>
        <a:effectLst/>
      </p:bgPr>
    </p:bg>
    <p:spTree>
      <p:nvGrpSpPr>
        <p:cNvPr id="1" name=""/>
        <p:cNvGrpSpPr/>
        <p:nvPr/>
      </p:nvGrpSpPr>
      <p:grpSpPr>
        <a:xfrm>
          <a:off x="0" y="0"/>
          <a:ext cx="0" cy="0"/>
          <a:chOff x="0" y="0"/>
          <a:chExt cx="0" cy="0"/>
        </a:xfrm>
      </p:grpSpPr>
      <p:pic>
        <p:nvPicPr>
          <p:cNvPr id="3" name="Picture 8" descr="iStock_000003901527XSmall.jpg"/>
          <p:cNvPicPr>
            <a:picLocks noChangeAspect="1"/>
          </p:cNvPicPr>
          <p:nvPr/>
        </p:nvPicPr>
        <p:blipFill>
          <a:blip r:embed="rId2" cstate="print"/>
          <a:srcRect l="9787" r="5347"/>
          <a:stretch>
            <a:fillRect/>
          </a:stretch>
        </p:blipFill>
        <p:spPr bwMode="auto">
          <a:xfrm>
            <a:off x="0" y="0"/>
            <a:ext cx="9144000" cy="4554538"/>
          </a:xfrm>
          <a:prstGeom prst="rect">
            <a:avLst/>
          </a:prstGeom>
          <a:noFill/>
          <a:ln w="9525">
            <a:noFill/>
            <a:miter lim="800000"/>
            <a:headEnd/>
            <a:tailEnd/>
          </a:ln>
        </p:spPr>
      </p:pic>
      <p:pic>
        <p:nvPicPr>
          <p:cNvPr id="4" name="Picture 5" descr="Spectrum_NoGradient.png"/>
          <p:cNvPicPr>
            <a:picLocks noChangeAspect="1"/>
          </p:cNvPicPr>
          <p:nvPr/>
        </p:nvPicPr>
        <p:blipFill>
          <a:blip r:embed="rId3" cstate="print"/>
          <a:srcRect/>
          <a:stretch>
            <a:fillRect/>
          </a:stretch>
        </p:blipFill>
        <p:spPr bwMode="auto">
          <a:xfrm>
            <a:off x="0" y="3652838"/>
            <a:ext cx="9144000" cy="1954212"/>
          </a:xfrm>
          <a:prstGeom prst="rect">
            <a:avLst/>
          </a:prstGeom>
          <a:noFill/>
          <a:ln w="9525">
            <a:noFill/>
            <a:miter lim="800000"/>
            <a:headEnd/>
            <a:tailEnd/>
          </a:ln>
        </p:spPr>
      </p:pic>
      <p:pic>
        <p:nvPicPr>
          <p:cNvPr id="5" name="Picture 8" descr="iStock_000003901527XSmall.jpg"/>
          <p:cNvPicPr>
            <a:picLocks noChangeAspect="1"/>
          </p:cNvPicPr>
          <p:nvPr userDrawn="1"/>
        </p:nvPicPr>
        <p:blipFill>
          <a:blip r:embed="rId2" cstate="print"/>
          <a:srcRect l="9787" r="5347"/>
          <a:stretch>
            <a:fillRect/>
          </a:stretch>
        </p:blipFill>
        <p:spPr bwMode="auto">
          <a:xfrm>
            <a:off x="0" y="0"/>
            <a:ext cx="9144000" cy="4554538"/>
          </a:xfrm>
          <a:prstGeom prst="rect">
            <a:avLst/>
          </a:prstGeom>
          <a:noFill/>
          <a:ln w="9525">
            <a:noFill/>
            <a:miter lim="800000"/>
            <a:headEnd/>
            <a:tailEnd/>
          </a:ln>
        </p:spPr>
      </p:pic>
      <p:pic>
        <p:nvPicPr>
          <p:cNvPr id="6" name="Picture 5" descr="Spectrum_NoGradient.png"/>
          <p:cNvPicPr>
            <a:picLocks noChangeAspect="1"/>
          </p:cNvPicPr>
          <p:nvPr userDrawn="1"/>
        </p:nvPicPr>
        <p:blipFill>
          <a:blip r:embed="rId3" cstate="print"/>
          <a:srcRect/>
          <a:stretch>
            <a:fillRect/>
          </a:stretch>
        </p:blipFill>
        <p:spPr bwMode="auto">
          <a:xfrm>
            <a:off x="0" y="3652838"/>
            <a:ext cx="9144000" cy="1954212"/>
          </a:xfrm>
          <a:prstGeom prst="rect">
            <a:avLst/>
          </a:prstGeom>
          <a:noFill/>
          <a:ln w="9525">
            <a:noFill/>
            <a:miter lim="800000"/>
            <a:headEnd/>
            <a:tailEnd/>
          </a:ln>
        </p:spPr>
      </p:pic>
      <p:pic>
        <p:nvPicPr>
          <p:cNvPr id="7" name="Picture 11" descr="PKFColliers_HR_logo_gradient_horz.png"/>
          <p:cNvPicPr>
            <a:picLocks noChangeAspect="1"/>
          </p:cNvPicPr>
          <p:nvPr userDrawn="1"/>
        </p:nvPicPr>
        <p:blipFill>
          <a:blip r:embed="rId4" cstate="print"/>
          <a:srcRect l="-2513" r="64903"/>
          <a:stretch>
            <a:fillRect/>
          </a:stretch>
        </p:blipFill>
        <p:spPr bwMode="auto">
          <a:xfrm>
            <a:off x="7764463" y="92075"/>
            <a:ext cx="1052512" cy="1096963"/>
          </a:xfrm>
          <a:prstGeom prst="rect">
            <a:avLst/>
          </a:prstGeom>
          <a:noFill/>
          <a:ln w="9525">
            <a:noFill/>
            <a:miter lim="800000"/>
            <a:headEnd/>
            <a:tailEnd/>
          </a:ln>
        </p:spPr>
      </p:pic>
      <p:sp>
        <p:nvSpPr>
          <p:cNvPr id="31746" name="Title Placeholder 1"/>
          <p:cNvSpPr>
            <a:spLocks noGrp="1"/>
          </p:cNvSpPr>
          <p:nvPr>
            <p:ph type="ctrTitle"/>
          </p:nvPr>
        </p:nvSpPr>
        <p:spPr>
          <a:xfrm>
            <a:off x="1119188" y="5181600"/>
            <a:ext cx="7772400" cy="573088"/>
          </a:xfrm>
        </p:spPr>
        <p:txBody>
          <a:bodyPr/>
          <a:lstStyle>
            <a:lvl1pPr algn="r">
              <a:defRPr sz="3200" smtClean="0">
                <a:latin typeface="Arial" charset="0"/>
                <a:cs typeface="Arial" charset="0"/>
              </a:defRPr>
            </a:lvl1pPr>
          </a:lstStyle>
          <a:p>
            <a:r>
              <a:rPr lang="en-US" smtClean="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92238"/>
            <a:ext cx="1943100" cy="470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392238"/>
            <a:ext cx="5676900" cy="470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392238"/>
            <a:ext cx="7772400" cy="665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133600"/>
            <a:ext cx="3810000" cy="3962400"/>
          </a:xfrm>
        </p:spPr>
        <p:txBody>
          <a:bodyPr/>
          <a:lstStyle/>
          <a:p>
            <a:pPr lvl="0"/>
            <a:endParaRPr lang="en-US" noProof="0" dirty="0" smtClean="0"/>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ppt"/>
          <p:cNvPicPr>
            <a:picLocks noChangeAspect="1" noChangeArrowheads="1"/>
          </p:cNvPicPr>
          <p:nvPr userDrawn="1"/>
        </p:nvPicPr>
        <p:blipFill>
          <a:blip r:embed="rId2" cstate="print"/>
          <a:srcRect/>
          <a:stretch>
            <a:fillRect/>
          </a:stretch>
        </p:blipFill>
        <p:spPr bwMode="auto">
          <a:xfrm>
            <a:off x="0" y="149225"/>
            <a:ext cx="9144000" cy="3028950"/>
          </a:xfrm>
          <a:prstGeom prst="rect">
            <a:avLst/>
          </a:prstGeom>
          <a:noFill/>
          <a:ln w="9525">
            <a:noFill/>
            <a:miter lim="800000"/>
            <a:headEnd/>
            <a:tailEnd/>
          </a:ln>
        </p:spPr>
      </p:pic>
      <p:pic>
        <p:nvPicPr>
          <p:cNvPr id="5" name="Picture 8" descr="waveshape"/>
          <p:cNvPicPr>
            <a:picLocks noChangeAspect="1" noChangeArrowheads="1"/>
          </p:cNvPicPr>
          <p:nvPr userDrawn="1"/>
        </p:nvPicPr>
        <p:blipFill>
          <a:blip r:embed="rId3" cstate="print"/>
          <a:srcRect/>
          <a:stretch>
            <a:fillRect/>
          </a:stretch>
        </p:blipFill>
        <p:spPr bwMode="auto">
          <a:xfrm>
            <a:off x="0" y="0"/>
            <a:ext cx="9144000" cy="1428750"/>
          </a:xfrm>
          <a:prstGeom prst="rect">
            <a:avLst/>
          </a:prstGeom>
          <a:noFill/>
          <a:ln w="9525">
            <a:noFill/>
            <a:miter lim="800000"/>
            <a:headEnd/>
            <a:tailEnd/>
          </a:ln>
        </p:spPr>
      </p:pic>
      <p:pic>
        <p:nvPicPr>
          <p:cNvPr id="6" name="Picture 21" descr="Rubicon-logo-rev"/>
          <p:cNvPicPr>
            <a:picLocks noChangeAspect="1" noChangeArrowheads="1"/>
          </p:cNvPicPr>
          <p:nvPr userDrawn="1"/>
        </p:nvPicPr>
        <p:blipFill>
          <a:blip r:embed="rId4" cstate="print"/>
          <a:srcRect/>
          <a:stretch>
            <a:fillRect/>
          </a:stretch>
        </p:blipFill>
        <p:spPr bwMode="auto">
          <a:xfrm>
            <a:off x="5959475" y="200025"/>
            <a:ext cx="1677988" cy="815975"/>
          </a:xfrm>
          <a:prstGeom prst="rect">
            <a:avLst/>
          </a:prstGeom>
          <a:noFill/>
          <a:ln w="9525">
            <a:noFill/>
            <a:miter lim="800000"/>
            <a:headEnd/>
            <a:tailEnd/>
          </a:ln>
        </p:spPr>
      </p:pic>
      <p:sp>
        <p:nvSpPr>
          <p:cNvPr id="5146" name="Rectangle 26"/>
          <p:cNvSpPr>
            <a:spLocks noGrp="1" noChangeArrowheads="1"/>
          </p:cNvSpPr>
          <p:nvPr>
            <p:ph type="ctrTitle" sz="quarter"/>
          </p:nvPr>
        </p:nvSpPr>
        <p:spPr>
          <a:xfrm>
            <a:off x="695325" y="3181350"/>
            <a:ext cx="7772400" cy="1076325"/>
          </a:xfrm>
        </p:spPr>
        <p:txBody>
          <a:bodyPr anchor="t"/>
          <a:lstStyle>
            <a:lvl1pPr>
              <a:defRPr/>
            </a:lvl1pPr>
          </a:lstStyle>
          <a:p>
            <a:r>
              <a:rPr lang="en-US"/>
              <a:t>Click to edit Master title style</a:t>
            </a:r>
          </a:p>
        </p:txBody>
      </p:sp>
      <p:sp>
        <p:nvSpPr>
          <p:cNvPr id="5147" name="Rectangle 27"/>
          <p:cNvSpPr>
            <a:spLocks noGrp="1" noChangeArrowheads="1"/>
          </p:cNvSpPr>
          <p:nvPr>
            <p:ph type="subTitle" sz="quarter" idx="1"/>
          </p:nvPr>
        </p:nvSpPr>
        <p:spPr>
          <a:xfrm>
            <a:off x="695325" y="4181475"/>
            <a:ext cx="6400800" cy="1341438"/>
          </a:xfrm>
        </p:spPr>
        <p:txBody>
          <a:bodyPr/>
          <a:lstStyle>
            <a:lvl1pPr marL="0" indent="0">
              <a:buFont typeface="Wingdings" pitchFamily="-106" charset="2"/>
              <a:buNone/>
              <a:defRPr>
                <a:solidFill>
                  <a:srgbClr val="005199"/>
                </a:solidFill>
              </a:defRPr>
            </a:lvl1pPr>
          </a:lstStyle>
          <a:p>
            <a:r>
              <a:rPr lang="en-US"/>
              <a:t>Click to edit Master subtitle style</a:t>
            </a:r>
          </a:p>
        </p:txBody>
      </p:sp>
      <p:sp>
        <p:nvSpPr>
          <p:cNvPr id="9"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pic>
        <p:nvPicPr>
          <p:cNvPr id="8" name="Picture 19" descr="IndustryIntel_logo_PMS1788.jpg"/>
          <p:cNvPicPr>
            <a:picLocks noChangeAspect="1"/>
          </p:cNvPicPr>
          <p:nvPr userDrawn="1"/>
        </p:nvPicPr>
        <p:blipFill>
          <a:blip r:embed="rId5" cstate="print"/>
          <a:srcRect/>
          <a:stretch>
            <a:fillRect/>
          </a:stretch>
        </p:blipFill>
        <p:spPr bwMode="auto">
          <a:xfrm>
            <a:off x="5967412" y="4773706"/>
            <a:ext cx="3176588" cy="1905000"/>
          </a:xfrm>
          <a:prstGeom prst="rect">
            <a:avLst/>
          </a:prstGeom>
          <a:noFill/>
          <a:ln w="9525">
            <a:noFill/>
            <a:miter lim="800000"/>
            <a:headEnd/>
            <a:tailEnd/>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9"/>
          <p:cNvSpPr>
            <a:spLocks noGrp="1"/>
          </p:cNvSpPr>
          <p:nvPr>
            <p:ph type="sldNum" sz="quarter" idx="10"/>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2">
    <p:bg>
      <p:bgPr>
        <a:solidFill>
          <a:schemeClr val="bg1"/>
        </a:solidFill>
        <a:effectLst/>
      </p:bgPr>
    </p:bg>
    <p:spTree>
      <p:nvGrpSpPr>
        <p:cNvPr id="1" name=""/>
        <p:cNvGrpSpPr/>
        <p:nvPr/>
      </p:nvGrpSpPr>
      <p:grpSpPr>
        <a:xfrm>
          <a:off x="0" y="0"/>
          <a:ext cx="0" cy="0"/>
          <a:chOff x="0" y="0"/>
          <a:chExt cx="0" cy="0"/>
        </a:xfrm>
      </p:grpSpPr>
      <p:pic>
        <p:nvPicPr>
          <p:cNvPr id="3" name="Picture 9" descr="iStock_000000704441Large.jpg"/>
          <p:cNvPicPr>
            <a:picLocks noChangeAspect="1"/>
          </p:cNvPicPr>
          <p:nvPr/>
        </p:nvPicPr>
        <p:blipFill>
          <a:blip r:embed="rId2" cstate="print"/>
          <a:srcRect r="14844"/>
          <a:stretch>
            <a:fillRect/>
          </a:stretch>
        </p:blipFill>
        <p:spPr bwMode="auto">
          <a:xfrm>
            <a:off x="0" y="0"/>
            <a:ext cx="9144000" cy="4456113"/>
          </a:xfrm>
          <a:prstGeom prst="rect">
            <a:avLst/>
          </a:prstGeom>
          <a:noFill/>
          <a:ln w="9525">
            <a:noFill/>
            <a:miter lim="800000"/>
            <a:headEnd/>
            <a:tailEnd/>
          </a:ln>
        </p:spPr>
      </p:pic>
      <p:pic>
        <p:nvPicPr>
          <p:cNvPr id="4" name="Picture 9" descr="Colliers_Logo_RGB_Rule_Gradient.png"/>
          <p:cNvPicPr>
            <a:picLocks noChangeAspect="1"/>
          </p:cNvPicPr>
          <p:nvPr/>
        </p:nvPicPr>
        <p:blipFill>
          <a:blip r:embed="rId3" cstate="print"/>
          <a:srcRect/>
          <a:stretch>
            <a:fillRect/>
          </a:stretch>
        </p:blipFill>
        <p:spPr bwMode="auto">
          <a:xfrm>
            <a:off x="7847013" y="238125"/>
            <a:ext cx="990600" cy="668338"/>
          </a:xfrm>
          <a:prstGeom prst="rect">
            <a:avLst/>
          </a:prstGeom>
          <a:noFill/>
          <a:ln w="9525">
            <a:noFill/>
            <a:miter lim="800000"/>
            <a:headEnd/>
            <a:tailEnd/>
          </a:ln>
        </p:spPr>
      </p:pic>
      <p:pic>
        <p:nvPicPr>
          <p:cNvPr id="5" name="Picture 5" descr="Spectrum_NoGradient.png"/>
          <p:cNvPicPr>
            <a:picLocks noChangeAspect="1"/>
          </p:cNvPicPr>
          <p:nvPr/>
        </p:nvPicPr>
        <p:blipFill>
          <a:blip r:embed="rId4" cstate="print"/>
          <a:srcRect/>
          <a:stretch>
            <a:fillRect/>
          </a:stretch>
        </p:blipFill>
        <p:spPr bwMode="auto">
          <a:xfrm>
            <a:off x="0" y="3652838"/>
            <a:ext cx="9144000" cy="1954212"/>
          </a:xfrm>
          <a:prstGeom prst="rect">
            <a:avLst/>
          </a:prstGeom>
          <a:noFill/>
          <a:ln w="9525">
            <a:noFill/>
            <a:miter lim="800000"/>
            <a:headEnd/>
            <a:tailEnd/>
          </a:ln>
        </p:spPr>
      </p:pic>
      <p:pic>
        <p:nvPicPr>
          <p:cNvPr id="6" name="Picture 9" descr="iStock_000000704441Large.jpg"/>
          <p:cNvPicPr>
            <a:picLocks noChangeAspect="1"/>
          </p:cNvPicPr>
          <p:nvPr userDrawn="1"/>
        </p:nvPicPr>
        <p:blipFill>
          <a:blip r:embed="rId2" cstate="print"/>
          <a:srcRect r="14844"/>
          <a:stretch>
            <a:fillRect/>
          </a:stretch>
        </p:blipFill>
        <p:spPr bwMode="auto">
          <a:xfrm>
            <a:off x="0" y="0"/>
            <a:ext cx="9144000" cy="4456113"/>
          </a:xfrm>
          <a:prstGeom prst="rect">
            <a:avLst/>
          </a:prstGeom>
          <a:noFill/>
          <a:ln w="9525">
            <a:noFill/>
            <a:miter lim="800000"/>
            <a:headEnd/>
            <a:tailEnd/>
          </a:ln>
        </p:spPr>
      </p:pic>
      <p:pic>
        <p:nvPicPr>
          <p:cNvPr id="7" name="Picture 5" descr="Spectrum_NoGradient.png"/>
          <p:cNvPicPr>
            <a:picLocks noChangeAspect="1"/>
          </p:cNvPicPr>
          <p:nvPr userDrawn="1"/>
        </p:nvPicPr>
        <p:blipFill>
          <a:blip r:embed="rId4" cstate="print"/>
          <a:srcRect/>
          <a:stretch>
            <a:fillRect/>
          </a:stretch>
        </p:blipFill>
        <p:spPr bwMode="auto">
          <a:xfrm>
            <a:off x="0" y="3652838"/>
            <a:ext cx="9144000" cy="1954212"/>
          </a:xfrm>
          <a:prstGeom prst="rect">
            <a:avLst/>
          </a:prstGeom>
          <a:noFill/>
          <a:ln w="9525">
            <a:noFill/>
            <a:miter lim="800000"/>
            <a:headEnd/>
            <a:tailEnd/>
          </a:ln>
        </p:spPr>
      </p:pic>
      <p:pic>
        <p:nvPicPr>
          <p:cNvPr id="8" name="Picture 12" descr="PKFColliers_HR_logo_gradient_white_horz.png"/>
          <p:cNvPicPr>
            <a:picLocks noChangeAspect="1"/>
          </p:cNvPicPr>
          <p:nvPr userDrawn="1"/>
        </p:nvPicPr>
        <p:blipFill>
          <a:blip r:embed="rId5" cstate="print"/>
          <a:srcRect l="-7445" r="62476"/>
          <a:stretch>
            <a:fillRect/>
          </a:stretch>
        </p:blipFill>
        <p:spPr bwMode="auto">
          <a:xfrm>
            <a:off x="7640638" y="25400"/>
            <a:ext cx="1230312" cy="1096963"/>
          </a:xfrm>
          <a:prstGeom prst="rect">
            <a:avLst/>
          </a:prstGeom>
          <a:noFill/>
          <a:ln w="9525">
            <a:noFill/>
            <a:miter lim="800000"/>
            <a:headEnd/>
            <a:tailEnd/>
          </a:ln>
        </p:spPr>
      </p:pic>
      <p:sp>
        <p:nvSpPr>
          <p:cNvPr id="31746" name="Title Placeholder 1"/>
          <p:cNvSpPr>
            <a:spLocks noGrp="1"/>
          </p:cNvSpPr>
          <p:nvPr>
            <p:ph type="ctrTitle"/>
          </p:nvPr>
        </p:nvSpPr>
        <p:spPr>
          <a:xfrm>
            <a:off x="1119188" y="5181600"/>
            <a:ext cx="7772400" cy="573088"/>
          </a:xfrm>
        </p:spPr>
        <p:txBody>
          <a:bodyPr/>
          <a:lstStyle>
            <a:lvl1pPr algn="r">
              <a:defRPr sz="3200" smtClean="0">
                <a:latin typeface="Arial" charset="0"/>
                <a:cs typeface="Arial" charset="0"/>
              </a:defRPr>
            </a:lvl1pPr>
          </a:lstStyle>
          <a:p>
            <a:r>
              <a:rPr lang="en-US" smtClean="0"/>
              <a:t>Click to edit Master title style</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92238"/>
            <a:ext cx="1943100" cy="470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392238"/>
            <a:ext cx="5676900" cy="470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392238"/>
            <a:ext cx="7772400" cy="665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133600"/>
            <a:ext cx="3810000" cy="3962400"/>
          </a:xfrm>
        </p:spPr>
        <p:txBody>
          <a:bodyPr/>
          <a:lstStyle/>
          <a:p>
            <a:pPr lvl="0"/>
            <a:endParaRPr lang="en-US" noProof="0" dirty="0" smtClean="0"/>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ppt"/>
          <p:cNvPicPr>
            <a:picLocks noChangeAspect="1" noChangeArrowheads="1"/>
          </p:cNvPicPr>
          <p:nvPr userDrawn="1"/>
        </p:nvPicPr>
        <p:blipFill>
          <a:blip r:embed="rId2" cstate="print"/>
          <a:srcRect/>
          <a:stretch>
            <a:fillRect/>
          </a:stretch>
        </p:blipFill>
        <p:spPr bwMode="auto">
          <a:xfrm>
            <a:off x="0" y="149225"/>
            <a:ext cx="9144000" cy="3028950"/>
          </a:xfrm>
          <a:prstGeom prst="rect">
            <a:avLst/>
          </a:prstGeom>
          <a:noFill/>
          <a:ln w="9525">
            <a:noFill/>
            <a:miter lim="800000"/>
            <a:headEnd/>
            <a:tailEnd/>
          </a:ln>
        </p:spPr>
      </p:pic>
      <p:pic>
        <p:nvPicPr>
          <p:cNvPr id="5" name="Picture 8" descr="waveshape"/>
          <p:cNvPicPr>
            <a:picLocks noChangeAspect="1" noChangeArrowheads="1"/>
          </p:cNvPicPr>
          <p:nvPr userDrawn="1"/>
        </p:nvPicPr>
        <p:blipFill>
          <a:blip r:embed="rId3" cstate="print"/>
          <a:srcRect/>
          <a:stretch>
            <a:fillRect/>
          </a:stretch>
        </p:blipFill>
        <p:spPr bwMode="auto">
          <a:xfrm>
            <a:off x="0" y="0"/>
            <a:ext cx="9144000" cy="1428750"/>
          </a:xfrm>
          <a:prstGeom prst="rect">
            <a:avLst/>
          </a:prstGeom>
          <a:noFill/>
          <a:ln w="9525">
            <a:noFill/>
            <a:miter lim="800000"/>
            <a:headEnd/>
            <a:tailEnd/>
          </a:ln>
        </p:spPr>
      </p:pic>
      <p:pic>
        <p:nvPicPr>
          <p:cNvPr id="6" name="Picture 21" descr="Rubicon-logo-rev"/>
          <p:cNvPicPr>
            <a:picLocks noChangeAspect="1" noChangeArrowheads="1"/>
          </p:cNvPicPr>
          <p:nvPr userDrawn="1"/>
        </p:nvPicPr>
        <p:blipFill>
          <a:blip r:embed="rId4" cstate="print"/>
          <a:srcRect/>
          <a:stretch>
            <a:fillRect/>
          </a:stretch>
        </p:blipFill>
        <p:spPr bwMode="auto">
          <a:xfrm>
            <a:off x="5959475" y="200025"/>
            <a:ext cx="1677988" cy="815975"/>
          </a:xfrm>
          <a:prstGeom prst="rect">
            <a:avLst/>
          </a:prstGeom>
          <a:noFill/>
          <a:ln w="9525">
            <a:noFill/>
            <a:miter lim="800000"/>
            <a:headEnd/>
            <a:tailEnd/>
          </a:ln>
        </p:spPr>
      </p:pic>
      <p:sp>
        <p:nvSpPr>
          <p:cNvPr id="5146" name="Rectangle 26"/>
          <p:cNvSpPr>
            <a:spLocks noGrp="1" noChangeArrowheads="1"/>
          </p:cNvSpPr>
          <p:nvPr>
            <p:ph type="ctrTitle" sz="quarter"/>
          </p:nvPr>
        </p:nvSpPr>
        <p:spPr>
          <a:xfrm>
            <a:off x="695325" y="3181350"/>
            <a:ext cx="7772400" cy="1076325"/>
          </a:xfrm>
        </p:spPr>
        <p:txBody>
          <a:bodyPr anchor="t"/>
          <a:lstStyle>
            <a:lvl1pPr>
              <a:defRPr/>
            </a:lvl1pPr>
          </a:lstStyle>
          <a:p>
            <a:r>
              <a:rPr lang="en-US"/>
              <a:t>Click to edit Master title style</a:t>
            </a:r>
          </a:p>
        </p:txBody>
      </p:sp>
      <p:sp>
        <p:nvSpPr>
          <p:cNvPr id="5147" name="Rectangle 27"/>
          <p:cNvSpPr>
            <a:spLocks noGrp="1" noChangeArrowheads="1"/>
          </p:cNvSpPr>
          <p:nvPr>
            <p:ph type="subTitle" sz="quarter" idx="1"/>
          </p:nvPr>
        </p:nvSpPr>
        <p:spPr>
          <a:xfrm>
            <a:off x="695325" y="4181475"/>
            <a:ext cx="6400800" cy="1341438"/>
          </a:xfrm>
        </p:spPr>
        <p:txBody>
          <a:bodyPr/>
          <a:lstStyle>
            <a:lvl1pPr marL="0" indent="0">
              <a:buFont typeface="Wingdings" pitchFamily="-106" charset="2"/>
              <a:buNone/>
              <a:defRPr>
                <a:solidFill>
                  <a:srgbClr val="005199"/>
                </a:solidFill>
              </a:defRPr>
            </a:lvl1pPr>
          </a:lstStyle>
          <a:p>
            <a:r>
              <a:rPr lang="en-US"/>
              <a:t>Click to edit Master subtitle style</a:t>
            </a:r>
          </a:p>
        </p:txBody>
      </p:sp>
      <p:sp>
        <p:nvSpPr>
          <p:cNvPr id="9"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pic>
        <p:nvPicPr>
          <p:cNvPr id="8" name="Picture 19" descr="IndustryIntel_logo_PMS1788.jpg"/>
          <p:cNvPicPr>
            <a:picLocks noChangeAspect="1"/>
          </p:cNvPicPr>
          <p:nvPr userDrawn="1"/>
        </p:nvPicPr>
        <p:blipFill>
          <a:blip r:embed="rId5" cstate="print"/>
          <a:srcRect/>
          <a:stretch>
            <a:fillRect/>
          </a:stretch>
        </p:blipFill>
        <p:spPr bwMode="auto">
          <a:xfrm>
            <a:off x="5967412" y="4773706"/>
            <a:ext cx="3176588" cy="1905000"/>
          </a:xfrm>
          <a:prstGeom prst="rect">
            <a:avLst/>
          </a:prstGeom>
          <a:noFill/>
          <a:ln w="9525">
            <a:noFill/>
            <a:miter lim="800000"/>
            <a:headEnd/>
            <a:tailEnd/>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3">
    <p:bg>
      <p:bgPr>
        <a:solidFill>
          <a:schemeClr val="bg1"/>
        </a:solidFill>
        <a:effectLst/>
      </p:bgPr>
    </p:bg>
    <p:spTree>
      <p:nvGrpSpPr>
        <p:cNvPr id="1" name=""/>
        <p:cNvGrpSpPr/>
        <p:nvPr/>
      </p:nvGrpSpPr>
      <p:grpSpPr>
        <a:xfrm>
          <a:off x="0" y="0"/>
          <a:ext cx="0" cy="0"/>
          <a:chOff x="0" y="0"/>
          <a:chExt cx="0" cy="0"/>
        </a:xfrm>
      </p:grpSpPr>
      <p:sp>
        <p:nvSpPr>
          <p:cNvPr id="3" name="Rectangle 4"/>
          <p:cNvSpPr/>
          <p:nvPr/>
        </p:nvSpPr>
        <p:spPr>
          <a:xfrm>
            <a:off x="0" y="0"/>
            <a:ext cx="9144000" cy="4383088"/>
          </a:xfrm>
          <a:prstGeom prst="rect">
            <a:avLst/>
          </a:prstGeom>
          <a:gradFill>
            <a:gsLst>
              <a:gs pos="12000">
                <a:srgbClr val="0E2C6C"/>
              </a:gs>
              <a:gs pos="100000">
                <a:srgbClr val="18AEEE"/>
              </a:gs>
            </a:gsLst>
            <a:lin ang="156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4" name="Picture 9" descr="Colliers_Logo_RGB_Rule_Gradient.png"/>
          <p:cNvPicPr>
            <a:picLocks noChangeAspect="1"/>
          </p:cNvPicPr>
          <p:nvPr/>
        </p:nvPicPr>
        <p:blipFill>
          <a:blip r:embed="rId2" cstate="print"/>
          <a:srcRect/>
          <a:stretch>
            <a:fillRect/>
          </a:stretch>
        </p:blipFill>
        <p:spPr bwMode="auto">
          <a:xfrm>
            <a:off x="7847013" y="238125"/>
            <a:ext cx="990600" cy="668338"/>
          </a:xfrm>
          <a:prstGeom prst="rect">
            <a:avLst/>
          </a:prstGeom>
          <a:noFill/>
          <a:ln w="9525">
            <a:noFill/>
            <a:miter lim="800000"/>
            <a:headEnd/>
            <a:tailEnd/>
          </a:ln>
        </p:spPr>
      </p:pic>
      <p:pic>
        <p:nvPicPr>
          <p:cNvPr id="5" name="Picture 5" descr="Spectrum_NoGradient.png"/>
          <p:cNvPicPr>
            <a:picLocks noChangeAspect="1"/>
          </p:cNvPicPr>
          <p:nvPr/>
        </p:nvPicPr>
        <p:blipFill>
          <a:blip r:embed="rId3" cstate="print"/>
          <a:srcRect/>
          <a:stretch>
            <a:fillRect/>
          </a:stretch>
        </p:blipFill>
        <p:spPr bwMode="auto">
          <a:xfrm>
            <a:off x="0" y="3652838"/>
            <a:ext cx="9144000" cy="1954212"/>
          </a:xfrm>
          <a:prstGeom prst="rect">
            <a:avLst/>
          </a:prstGeom>
          <a:noFill/>
          <a:ln w="9525">
            <a:noFill/>
            <a:miter lim="800000"/>
            <a:headEnd/>
            <a:tailEnd/>
          </a:ln>
        </p:spPr>
      </p:pic>
      <p:sp>
        <p:nvSpPr>
          <p:cNvPr id="6" name="Rectangle 5"/>
          <p:cNvSpPr/>
          <p:nvPr userDrawn="1"/>
        </p:nvSpPr>
        <p:spPr>
          <a:xfrm>
            <a:off x="0" y="0"/>
            <a:ext cx="9144000" cy="4383088"/>
          </a:xfrm>
          <a:prstGeom prst="rect">
            <a:avLst/>
          </a:prstGeom>
          <a:gradFill>
            <a:gsLst>
              <a:gs pos="12000">
                <a:srgbClr val="0E2C6C"/>
              </a:gs>
              <a:gs pos="100000">
                <a:srgbClr val="18AEEE"/>
              </a:gs>
            </a:gsLst>
            <a:lin ang="1566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7" name="Picture 5" descr="Spectrum_NoGradient.png"/>
          <p:cNvPicPr>
            <a:picLocks noChangeAspect="1"/>
          </p:cNvPicPr>
          <p:nvPr userDrawn="1"/>
        </p:nvPicPr>
        <p:blipFill>
          <a:blip r:embed="rId3" cstate="print"/>
          <a:srcRect/>
          <a:stretch>
            <a:fillRect/>
          </a:stretch>
        </p:blipFill>
        <p:spPr bwMode="auto">
          <a:xfrm>
            <a:off x="0" y="3652838"/>
            <a:ext cx="9144000" cy="1954212"/>
          </a:xfrm>
          <a:prstGeom prst="rect">
            <a:avLst/>
          </a:prstGeom>
          <a:noFill/>
          <a:ln w="9525">
            <a:noFill/>
            <a:miter lim="800000"/>
            <a:headEnd/>
            <a:tailEnd/>
          </a:ln>
        </p:spPr>
      </p:pic>
      <p:pic>
        <p:nvPicPr>
          <p:cNvPr id="8" name="Picture 12" descr="PKFColliers_HR_logo_gradient_white_horz.png"/>
          <p:cNvPicPr>
            <a:picLocks noChangeAspect="1"/>
          </p:cNvPicPr>
          <p:nvPr userDrawn="1"/>
        </p:nvPicPr>
        <p:blipFill>
          <a:blip r:embed="rId4" cstate="print"/>
          <a:srcRect l="-7445" r="62476"/>
          <a:stretch>
            <a:fillRect/>
          </a:stretch>
        </p:blipFill>
        <p:spPr bwMode="auto">
          <a:xfrm>
            <a:off x="7640638" y="25400"/>
            <a:ext cx="1230312" cy="1096963"/>
          </a:xfrm>
          <a:prstGeom prst="rect">
            <a:avLst/>
          </a:prstGeom>
          <a:noFill/>
          <a:ln w="9525">
            <a:noFill/>
            <a:miter lim="800000"/>
            <a:headEnd/>
            <a:tailEnd/>
          </a:ln>
        </p:spPr>
      </p:pic>
      <p:sp>
        <p:nvSpPr>
          <p:cNvPr id="31746" name="Title Placeholder 1"/>
          <p:cNvSpPr>
            <a:spLocks noGrp="1"/>
          </p:cNvSpPr>
          <p:nvPr>
            <p:ph type="ctrTitle"/>
          </p:nvPr>
        </p:nvSpPr>
        <p:spPr>
          <a:xfrm>
            <a:off x="1119188" y="5181600"/>
            <a:ext cx="7772400" cy="573088"/>
          </a:xfrm>
        </p:spPr>
        <p:txBody>
          <a:bodyPr/>
          <a:lstStyle>
            <a:lvl1pPr algn="r">
              <a:defRPr sz="3200" smtClean="0">
                <a:latin typeface="Arial" charset="0"/>
                <a:cs typeface="Arial" charset="0"/>
              </a:defRPr>
            </a:lvl1pPr>
          </a:lstStyle>
          <a:p>
            <a:r>
              <a:rPr lang="en-US" smtClean="0"/>
              <a:t>Click to edit Master title style</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19"/>
          <p:cNvSpPr>
            <a:spLocks noGrp="1"/>
          </p:cNvSpPr>
          <p:nvPr>
            <p:ph type="sldNum" sz="quarter" idx="10"/>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92238"/>
            <a:ext cx="1943100" cy="470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392238"/>
            <a:ext cx="5676900" cy="470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392238"/>
            <a:ext cx="7772400" cy="665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2133600"/>
            <a:ext cx="3810000" cy="3962400"/>
          </a:xfrm>
        </p:spPr>
        <p:txBody>
          <a:bodyPr/>
          <a:lstStyle/>
          <a:p>
            <a:pPr lvl="0"/>
            <a:endParaRPr lang="en-US" noProof="0" dirty="0" smtClean="0"/>
          </a:p>
        </p:txBody>
      </p:sp>
      <p:sp>
        <p:nvSpPr>
          <p:cNvPr id="6"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defRPr>
            </a:lvl1pPr>
          </a:lstStyle>
          <a:p>
            <a:fld id="{262DCB6E-6A0A-49CD-B996-C6625B7D6A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4">
    <p:bg>
      <p:bgPr>
        <a:solidFill>
          <a:schemeClr val="bg1"/>
        </a:solidFill>
        <a:effectLst/>
      </p:bgPr>
    </p:bg>
    <p:spTree>
      <p:nvGrpSpPr>
        <p:cNvPr id="1" name=""/>
        <p:cNvGrpSpPr/>
        <p:nvPr/>
      </p:nvGrpSpPr>
      <p:grpSpPr>
        <a:xfrm>
          <a:off x="0" y="0"/>
          <a:ext cx="0" cy="0"/>
          <a:chOff x="0" y="0"/>
          <a:chExt cx="0" cy="0"/>
        </a:xfrm>
      </p:grpSpPr>
      <p:pic>
        <p:nvPicPr>
          <p:cNvPr id="3" name="Picture 5" descr="Spectrum_NoGradient.png"/>
          <p:cNvPicPr>
            <a:picLocks noChangeAspect="1"/>
          </p:cNvPicPr>
          <p:nvPr/>
        </p:nvPicPr>
        <p:blipFill>
          <a:blip r:embed="rId2" cstate="print"/>
          <a:srcRect/>
          <a:stretch>
            <a:fillRect/>
          </a:stretch>
        </p:blipFill>
        <p:spPr bwMode="auto">
          <a:xfrm>
            <a:off x="0" y="3652838"/>
            <a:ext cx="9144000" cy="1954212"/>
          </a:xfrm>
          <a:prstGeom prst="rect">
            <a:avLst/>
          </a:prstGeom>
          <a:noFill/>
          <a:ln w="9525">
            <a:noFill/>
            <a:miter lim="800000"/>
            <a:headEnd/>
            <a:tailEnd/>
          </a:ln>
        </p:spPr>
      </p:pic>
      <p:pic>
        <p:nvPicPr>
          <p:cNvPr id="4" name="Picture 5" descr="Spectrum_NoGradient.png"/>
          <p:cNvPicPr>
            <a:picLocks noChangeAspect="1"/>
          </p:cNvPicPr>
          <p:nvPr userDrawn="1"/>
        </p:nvPicPr>
        <p:blipFill>
          <a:blip r:embed="rId2" cstate="print"/>
          <a:srcRect/>
          <a:stretch>
            <a:fillRect/>
          </a:stretch>
        </p:blipFill>
        <p:spPr bwMode="auto">
          <a:xfrm>
            <a:off x="0" y="3652838"/>
            <a:ext cx="9144000" cy="1954212"/>
          </a:xfrm>
          <a:prstGeom prst="rect">
            <a:avLst/>
          </a:prstGeom>
          <a:noFill/>
          <a:ln w="9525">
            <a:noFill/>
            <a:miter lim="800000"/>
            <a:headEnd/>
            <a:tailEnd/>
          </a:ln>
        </p:spPr>
      </p:pic>
      <p:pic>
        <p:nvPicPr>
          <p:cNvPr id="5" name="Picture 11" descr="PKFColliers_HR_logo_gradient_horz.png"/>
          <p:cNvPicPr>
            <a:picLocks noChangeAspect="1"/>
          </p:cNvPicPr>
          <p:nvPr userDrawn="1"/>
        </p:nvPicPr>
        <p:blipFill>
          <a:blip r:embed="rId3" cstate="print"/>
          <a:srcRect l="-2513" r="64903"/>
          <a:stretch>
            <a:fillRect/>
          </a:stretch>
        </p:blipFill>
        <p:spPr bwMode="auto">
          <a:xfrm>
            <a:off x="7764463" y="92075"/>
            <a:ext cx="1052512" cy="1096963"/>
          </a:xfrm>
          <a:prstGeom prst="rect">
            <a:avLst/>
          </a:prstGeom>
          <a:noFill/>
          <a:ln w="9525">
            <a:noFill/>
            <a:miter lim="800000"/>
            <a:headEnd/>
            <a:tailEnd/>
          </a:ln>
        </p:spPr>
      </p:pic>
      <p:sp>
        <p:nvSpPr>
          <p:cNvPr id="31746" name="Title Placeholder 1"/>
          <p:cNvSpPr>
            <a:spLocks noGrp="1"/>
          </p:cNvSpPr>
          <p:nvPr>
            <p:ph type="ctrTitle"/>
          </p:nvPr>
        </p:nvSpPr>
        <p:spPr>
          <a:xfrm>
            <a:off x="1119188" y="5181600"/>
            <a:ext cx="7772400" cy="573088"/>
          </a:xfrm>
        </p:spPr>
        <p:txBody>
          <a:bodyPr/>
          <a:lstStyle>
            <a:lvl1pPr algn="r">
              <a:defRPr sz="3200" smtClean="0">
                <a:latin typeface="Arial" charset="0"/>
                <a:cs typeface="Arial" charset="0"/>
              </a:defRPr>
            </a:lvl1pPr>
          </a:lstStyle>
          <a:p>
            <a:r>
              <a:rPr lang="en-US" smtClean="0"/>
              <a:t>Click to edit Master 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H="1">
            <a:off x="0" y="0"/>
            <a:ext cx="9144000" cy="1127125"/>
          </a:xfrm>
          <a:prstGeom prst="rect">
            <a:avLst/>
          </a:prstGeom>
          <a:gradFill>
            <a:gsLst>
              <a:gs pos="0">
                <a:srgbClr val="0E2C6C"/>
              </a:gs>
              <a:gs pos="100000">
                <a:srgbClr val="1370B0"/>
              </a:gs>
            </a:gsLst>
            <a:lin ang="1608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5" name="Picture 3" descr="Spectrum_NoGradient.png"/>
          <p:cNvPicPr>
            <a:picLocks noChangeAspect="1"/>
          </p:cNvPicPr>
          <p:nvPr/>
        </p:nvPicPr>
        <p:blipFill>
          <a:blip r:embed="rId2" cstate="print"/>
          <a:srcRect/>
          <a:stretch>
            <a:fillRect/>
          </a:stretch>
        </p:blipFill>
        <p:spPr bwMode="auto">
          <a:xfrm>
            <a:off x="0" y="754063"/>
            <a:ext cx="9144000" cy="782637"/>
          </a:xfrm>
          <a:prstGeom prst="rect">
            <a:avLst/>
          </a:prstGeom>
          <a:noFill/>
          <a:ln w="9525">
            <a:noFill/>
            <a:miter lim="800000"/>
            <a:headEnd/>
            <a:tailEnd/>
          </a:ln>
        </p:spPr>
      </p:pic>
      <p:pic>
        <p:nvPicPr>
          <p:cNvPr id="6" name="Picture 9" descr="Colliers_Logo_RGB_Rule_Gradient.png"/>
          <p:cNvPicPr>
            <a:picLocks noChangeAspect="1"/>
          </p:cNvPicPr>
          <p:nvPr/>
        </p:nvPicPr>
        <p:blipFill>
          <a:blip r:embed="rId3" cstate="print"/>
          <a:srcRect/>
          <a:stretch>
            <a:fillRect/>
          </a:stretch>
        </p:blipFill>
        <p:spPr bwMode="auto">
          <a:xfrm>
            <a:off x="7847013" y="238125"/>
            <a:ext cx="990600" cy="668338"/>
          </a:xfrm>
          <a:prstGeom prst="rect">
            <a:avLst/>
          </a:prstGeom>
          <a:noFill/>
          <a:ln w="9525">
            <a:noFill/>
            <a:miter lim="800000"/>
            <a:headEnd/>
            <a:tailEnd/>
          </a:ln>
        </p:spPr>
      </p:pic>
      <p:sp>
        <p:nvSpPr>
          <p:cNvPr id="7" name="Rectangle 7"/>
          <p:cNvSpPr/>
          <p:nvPr userDrawn="1"/>
        </p:nvSpPr>
        <p:spPr>
          <a:xfrm flipH="1">
            <a:off x="0" y="0"/>
            <a:ext cx="9144000" cy="1127125"/>
          </a:xfrm>
          <a:prstGeom prst="rect">
            <a:avLst/>
          </a:prstGeom>
          <a:gradFill>
            <a:gsLst>
              <a:gs pos="0">
                <a:srgbClr val="0E2C6C"/>
              </a:gs>
              <a:gs pos="100000">
                <a:srgbClr val="1370B0"/>
              </a:gs>
            </a:gsLst>
            <a:lin ang="1608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8" name="Picture 3" descr="Spectrum_NoGradient.png"/>
          <p:cNvPicPr>
            <a:picLocks noChangeAspect="1"/>
          </p:cNvPicPr>
          <p:nvPr userDrawn="1"/>
        </p:nvPicPr>
        <p:blipFill>
          <a:blip r:embed="rId2" cstate="print"/>
          <a:srcRect/>
          <a:stretch>
            <a:fillRect/>
          </a:stretch>
        </p:blipFill>
        <p:spPr bwMode="auto">
          <a:xfrm>
            <a:off x="0" y="754063"/>
            <a:ext cx="9144000" cy="782637"/>
          </a:xfrm>
          <a:prstGeom prst="rect">
            <a:avLst/>
          </a:prstGeom>
          <a:noFill/>
          <a:ln w="9525">
            <a:noFill/>
            <a:miter lim="800000"/>
            <a:headEnd/>
            <a:tailEnd/>
          </a:ln>
        </p:spPr>
      </p:pic>
      <p:pic>
        <p:nvPicPr>
          <p:cNvPr id="10" name="Picture 12" descr="PKFColliers_HR_logo_gradient_white_horz.png"/>
          <p:cNvPicPr>
            <a:picLocks noChangeAspect="1"/>
          </p:cNvPicPr>
          <p:nvPr userDrawn="1"/>
        </p:nvPicPr>
        <p:blipFill>
          <a:blip r:embed="rId4" cstate="print"/>
          <a:srcRect l="-7445" r="62476"/>
          <a:stretch>
            <a:fillRect/>
          </a:stretch>
        </p:blipFill>
        <p:spPr bwMode="auto">
          <a:xfrm>
            <a:off x="7640638" y="25400"/>
            <a:ext cx="1230312" cy="1096963"/>
          </a:xfrm>
          <a:prstGeom prst="rect">
            <a:avLst/>
          </a:prstGeom>
          <a:noFill/>
          <a:ln w="9525">
            <a:noFill/>
            <a:miter lim="800000"/>
            <a:headEnd/>
            <a:tailEnd/>
          </a:ln>
        </p:spPr>
      </p:pic>
      <p:sp>
        <p:nvSpPr>
          <p:cNvPr id="2" name="Title 1"/>
          <p:cNvSpPr>
            <a:spLocks noGrp="1"/>
          </p:cNvSpPr>
          <p:nvPr>
            <p:ph type="title"/>
          </p:nvPr>
        </p:nvSpPr>
        <p:spPr>
          <a:xfrm>
            <a:off x="334964" y="152400"/>
            <a:ext cx="7415666" cy="811213"/>
          </a:xfrm>
        </p:spPr>
        <p:txBody>
          <a:bodyPr anchor="ctr"/>
          <a:lstStyle>
            <a:lvl1pPr>
              <a:lnSpc>
                <a:spcPts val="3000"/>
              </a:lnSpc>
              <a:defRPr>
                <a:solidFill>
                  <a:schemeClr val="bg1"/>
                </a:solidFill>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334963" y="1422400"/>
            <a:ext cx="8361362" cy="503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Slide Number Placeholder 5"/>
          <p:cNvSpPr>
            <a:spLocks noGrp="1"/>
          </p:cNvSpPr>
          <p:nvPr>
            <p:ph type="sldNum" sz="quarter" idx="12"/>
          </p:nvPr>
        </p:nvSpPr>
        <p:spPr/>
        <p:txBody>
          <a:bodyPr/>
          <a:lstStyle>
            <a:lvl1pPr algn="r">
              <a:defRPr sz="1200">
                <a:solidFill>
                  <a:srgbClr val="0093D0"/>
                </a:solidFill>
              </a:defRPr>
            </a:lvl1pPr>
          </a:lstStyle>
          <a:p>
            <a:pPr>
              <a:defRPr/>
            </a:pPr>
            <a:fld id="{F4839048-5B7F-4DB2-9236-E725887C9FF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4" name="Picture 7" descr="Sash_RGB.tif"/>
          <p:cNvPicPr>
            <a:picLocks noChangeAspect="1"/>
          </p:cNvPicPr>
          <p:nvPr/>
        </p:nvPicPr>
        <p:blipFill>
          <a:blip r:embed="rId2" cstate="print"/>
          <a:srcRect r="4898" b="4803"/>
          <a:stretch>
            <a:fillRect/>
          </a:stretch>
        </p:blipFill>
        <p:spPr bwMode="auto">
          <a:xfrm>
            <a:off x="7259638" y="5608638"/>
            <a:ext cx="1884362" cy="1249362"/>
          </a:xfrm>
          <a:prstGeom prst="rect">
            <a:avLst/>
          </a:prstGeom>
          <a:noFill/>
          <a:ln w="9525">
            <a:noFill/>
            <a:miter lim="800000"/>
            <a:headEnd/>
            <a:tailEnd/>
          </a:ln>
        </p:spPr>
      </p:pic>
      <p:cxnSp>
        <p:nvCxnSpPr>
          <p:cNvPr id="5" name="Straight Connector 5"/>
          <p:cNvCxnSpPr/>
          <p:nvPr/>
        </p:nvCxnSpPr>
        <p:spPr>
          <a:xfrm>
            <a:off x="347663" y="1117600"/>
            <a:ext cx="8469312" cy="1588"/>
          </a:xfrm>
          <a:prstGeom prst="line">
            <a:avLst/>
          </a:prstGeom>
          <a:ln>
            <a:solidFill>
              <a:srgbClr val="0093D0"/>
            </a:solidFill>
          </a:ln>
        </p:spPr>
        <p:style>
          <a:lnRef idx="1">
            <a:schemeClr val="accent1"/>
          </a:lnRef>
          <a:fillRef idx="0">
            <a:schemeClr val="accent1"/>
          </a:fillRef>
          <a:effectRef idx="0">
            <a:schemeClr val="accent1"/>
          </a:effectRef>
          <a:fontRef idx="minor">
            <a:schemeClr val="tx1"/>
          </a:fontRef>
        </p:style>
      </p:cxnSp>
      <p:pic>
        <p:nvPicPr>
          <p:cNvPr id="6" name="Picture 7" descr="Sash_RGB.tif"/>
          <p:cNvPicPr>
            <a:picLocks noChangeAspect="1"/>
          </p:cNvPicPr>
          <p:nvPr userDrawn="1"/>
        </p:nvPicPr>
        <p:blipFill>
          <a:blip r:embed="rId2" cstate="print"/>
          <a:srcRect r="4898" b="4803"/>
          <a:stretch>
            <a:fillRect/>
          </a:stretch>
        </p:blipFill>
        <p:spPr bwMode="auto">
          <a:xfrm>
            <a:off x="7259638" y="5608638"/>
            <a:ext cx="1884362" cy="1249362"/>
          </a:xfrm>
          <a:prstGeom prst="rect">
            <a:avLst/>
          </a:prstGeom>
          <a:noFill/>
          <a:ln w="9525">
            <a:noFill/>
            <a:miter lim="800000"/>
            <a:headEnd/>
            <a:tailEnd/>
          </a:ln>
        </p:spPr>
      </p:pic>
      <p:cxnSp>
        <p:nvCxnSpPr>
          <p:cNvPr id="7" name="Straight Connector 10"/>
          <p:cNvCxnSpPr/>
          <p:nvPr userDrawn="1"/>
        </p:nvCxnSpPr>
        <p:spPr>
          <a:xfrm>
            <a:off x="347663" y="1117600"/>
            <a:ext cx="8469312" cy="1588"/>
          </a:xfrm>
          <a:prstGeom prst="line">
            <a:avLst/>
          </a:prstGeom>
          <a:ln>
            <a:solidFill>
              <a:srgbClr val="0093D0"/>
            </a:solidFill>
          </a:ln>
        </p:spPr>
        <p:style>
          <a:lnRef idx="1">
            <a:schemeClr val="accent1"/>
          </a:lnRef>
          <a:fillRef idx="0">
            <a:schemeClr val="accent1"/>
          </a:fillRef>
          <a:effectRef idx="0">
            <a:schemeClr val="accent1"/>
          </a:effectRef>
          <a:fontRef idx="minor">
            <a:schemeClr val="tx1"/>
          </a:fontRef>
        </p:style>
      </p:cxnSp>
      <p:pic>
        <p:nvPicPr>
          <p:cNvPr id="9" name="Picture 11" descr="PKFColliers_HR_logo_gradient_horz.png"/>
          <p:cNvPicPr>
            <a:picLocks noChangeAspect="1"/>
          </p:cNvPicPr>
          <p:nvPr userDrawn="1"/>
        </p:nvPicPr>
        <p:blipFill>
          <a:blip r:embed="rId3" cstate="print"/>
          <a:srcRect l="-2513" r="64903"/>
          <a:stretch>
            <a:fillRect/>
          </a:stretch>
        </p:blipFill>
        <p:spPr bwMode="auto">
          <a:xfrm>
            <a:off x="7764463" y="92075"/>
            <a:ext cx="1052512" cy="1096963"/>
          </a:xfrm>
          <a:prstGeom prst="rect">
            <a:avLst/>
          </a:prstGeom>
          <a:noFill/>
          <a:ln w="9525">
            <a:noFill/>
            <a:miter lim="800000"/>
            <a:headEnd/>
            <a:tailEnd/>
          </a:ln>
        </p:spPr>
      </p:pic>
      <p:sp>
        <p:nvSpPr>
          <p:cNvPr id="2" name="Title 1"/>
          <p:cNvSpPr>
            <a:spLocks noGrp="1"/>
          </p:cNvSpPr>
          <p:nvPr>
            <p:ph type="title"/>
          </p:nvPr>
        </p:nvSpPr>
        <p:spPr>
          <a:xfrm>
            <a:off x="334964" y="152400"/>
            <a:ext cx="7432998" cy="811213"/>
          </a:xfrm>
        </p:spPr>
        <p:txBody>
          <a:bodyPr/>
          <a:lstStyle/>
          <a:p>
            <a:r>
              <a:rPr lang="en-US" smtClean="0"/>
              <a:t>Click to edit Master title style</a:t>
            </a:r>
            <a:endParaRPr lang="en-US" dirty="0"/>
          </a:p>
        </p:txBody>
      </p:sp>
      <p:sp>
        <p:nvSpPr>
          <p:cNvPr id="8" name="Text Placeholder 7"/>
          <p:cNvSpPr>
            <a:spLocks noGrp="1"/>
          </p:cNvSpPr>
          <p:nvPr>
            <p:ph type="body" sz="quarter" idx="10"/>
          </p:nvPr>
        </p:nvSpPr>
        <p:spPr>
          <a:xfrm>
            <a:off x="334963" y="1422400"/>
            <a:ext cx="8361362" cy="4483100"/>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5"/>
          <p:cNvSpPr>
            <a:spLocks noGrp="1"/>
          </p:cNvSpPr>
          <p:nvPr>
            <p:ph type="sldNum" sz="quarter" idx="11"/>
          </p:nvPr>
        </p:nvSpPr>
        <p:spPr/>
        <p:txBody>
          <a:bodyPr/>
          <a:lstStyle>
            <a:lvl1pPr algn="r">
              <a:defRPr sz="1200">
                <a:solidFill>
                  <a:srgbClr val="009FDA"/>
                </a:solidFill>
              </a:defRPr>
            </a:lvl1pPr>
          </a:lstStyle>
          <a:p>
            <a:pPr>
              <a:defRPr/>
            </a:pPr>
            <a:fld id="{F98E4EFF-FCF9-4248-8390-884942642B6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8" descr="MA_RGB"/>
          <p:cNvPicPr>
            <a:picLocks noChangeAspect="1" noChangeArrowheads="1"/>
          </p:cNvPicPr>
          <p:nvPr userDrawn="1"/>
        </p:nvPicPr>
        <p:blipFill>
          <a:blip r:embed="rId2" cstate="print"/>
          <a:srcRect/>
          <a:stretch>
            <a:fillRect/>
          </a:stretch>
        </p:blipFill>
        <p:spPr bwMode="gray">
          <a:xfrm>
            <a:off x="401638" y="6367983"/>
            <a:ext cx="996950" cy="442912"/>
          </a:xfrm>
          <a:prstGeom prst="rect">
            <a:avLst/>
          </a:prstGeom>
          <a:noFill/>
        </p:spPr>
      </p:pic>
      <p:sp>
        <p:nvSpPr>
          <p:cNvPr id="4" name="Text Box 39"/>
          <p:cNvSpPr txBox="1">
            <a:spLocks noChangeArrowheads="1"/>
          </p:cNvSpPr>
          <p:nvPr userDrawn="1"/>
        </p:nvSpPr>
        <p:spPr bwMode="gray">
          <a:xfrm>
            <a:off x="4383087" y="6504168"/>
            <a:ext cx="4529137" cy="162266"/>
          </a:xfrm>
          <a:prstGeom prst="rect">
            <a:avLst/>
          </a:prstGeom>
          <a:noFill/>
          <a:ln w="9525">
            <a:noFill/>
            <a:miter lim="800000"/>
            <a:headEnd/>
            <a:tailEnd/>
          </a:ln>
          <a:effectLst/>
        </p:spPr>
        <p:txBody>
          <a:bodyPr lIns="0" tIns="0" rIns="0" bIns="0"/>
          <a:lstStyle/>
          <a:p>
            <a:pPr algn="r">
              <a:spcBef>
                <a:spcPct val="0"/>
              </a:spcBef>
            </a:pPr>
            <a:endParaRPr lang="en-US" sz="900" dirty="0">
              <a:solidFill>
                <a:schemeClr val="tx1">
                  <a:lumMod val="50000"/>
                  <a:lumOff val="50000"/>
                </a:schemeClr>
              </a:solidFill>
            </a:endParaRPr>
          </a:p>
        </p:txBody>
      </p:sp>
      <p:sp>
        <p:nvSpPr>
          <p:cNvPr id="5" name="Content Placeholder 2"/>
          <p:cNvSpPr>
            <a:spLocks noGrp="1"/>
          </p:cNvSpPr>
          <p:nvPr>
            <p:ph idx="1"/>
          </p:nvPr>
        </p:nvSpPr>
        <p:spPr>
          <a:xfrm>
            <a:off x="447675" y="1511299"/>
            <a:ext cx="8229600" cy="420687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6" name="Title 1"/>
          <p:cNvSpPr>
            <a:spLocks noGrp="1"/>
          </p:cNvSpPr>
          <p:nvPr>
            <p:ph type="title"/>
          </p:nvPr>
        </p:nvSpPr>
        <p:spPr>
          <a:xfrm>
            <a:off x="446088" y="611188"/>
            <a:ext cx="8229600" cy="363537"/>
          </a:xfrm>
          <a:prstGeom prst="rect">
            <a:avLst/>
          </a:prstGeom>
        </p:spPr>
        <p:txBody>
          <a:bodyPr lIns="0" tIns="0" rIns="0" bIns="0"/>
          <a:lstStyle/>
          <a:p>
            <a:r>
              <a:rPr lang="en-US" dirty="0" smtClean="0"/>
              <a:t>Click to edit Master title style</a:t>
            </a:r>
            <a:endParaRPr lang="en-US" dirty="0"/>
          </a:p>
        </p:txBody>
      </p:sp>
      <p:sp>
        <p:nvSpPr>
          <p:cNvPr id="7" name="Line 13"/>
          <p:cNvSpPr>
            <a:spLocks noChangeShapeType="1"/>
          </p:cNvSpPr>
          <p:nvPr userDrawn="1"/>
        </p:nvSpPr>
        <p:spPr bwMode="gray">
          <a:xfrm>
            <a:off x="227013" y="6333318"/>
            <a:ext cx="8683625" cy="0"/>
          </a:xfrm>
          <a:prstGeom prst="line">
            <a:avLst/>
          </a:prstGeom>
          <a:noFill/>
          <a:ln w="12700">
            <a:solidFill>
              <a:schemeClr val="tx1"/>
            </a:solidFill>
            <a:round/>
            <a:headEnd/>
            <a:tailEnd/>
          </a:ln>
          <a:effectLst/>
        </p:spPr>
        <p:txBody>
          <a:bodyPr/>
          <a:lstStyle/>
          <a:p>
            <a:endParaRPr lang="en-US"/>
          </a:p>
        </p:txBody>
      </p:sp>
      <p:sp>
        <p:nvSpPr>
          <p:cNvPr id="8" name="Rectangle 37"/>
          <p:cNvSpPr>
            <a:spLocks noChangeArrowheads="1"/>
          </p:cNvSpPr>
          <p:nvPr userDrawn="1"/>
        </p:nvSpPr>
        <p:spPr bwMode="gray">
          <a:xfrm>
            <a:off x="228600" y="180975"/>
            <a:ext cx="8702675" cy="219075"/>
          </a:xfrm>
          <a:prstGeom prst="rect">
            <a:avLst/>
          </a:prstGeom>
          <a:solidFill>
            <a:schemeClr val="bg2"/>
          </a:solidFill>
          <a:ln w="9525" algn="ctr">
            <a:noFill/>
            <a:miter lim="800000"/>
            <a:headEnd/>
            <a:tailEnd/>
          </a:ln>
          <a:effectLst/>
        </p:spPr>
        <p:txBody>
          <a:bodyPr wrap="none" anchor="ctr">
            <a:spAutoFit/>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pic>
        <p:nvPicPr>
          <p:cNvPr id="3" name="Picture 28" descr="MA_RGB"/>
          <p:cNvPicPr>
            <a:picLocks noChangeAspect="1" noChangeArrowheads="1"/>
          </p:cNvPicPr>
          <p:nvPr userDrawn="1"/>
        </p:nvPicPr>
        <p:blipFill>
          <a:blip r:embed="rId2" cstate="print"/>
          <a:srcRect/>
          <a:stretch>
            <a:fillRect/>
          </a:stretch>
        </p:blipFill>
        <p:spPr bwMode="gray">
          <a:xfrm>
            <a:off x="401638" y="6367983"/>
            <a:ext cx="996950" cy="442912"/>
          </a:xfrm>
          <a:prstGeom prst="rect">
            <a:avLst/>
          </a:prstGeom>
          <a:noFill/>
        </p:spPr>
      </p:pic>
      <p:sp>
        <p:nvSpPr>
          <p:cNvPr id="4" name="Text Box 39"/>
          <p:cNvSpPr txBox="1">
            <a:spLocks noChangeArrowheads="1"/>
          </p:cNvSpPr>
          <p:nvPr userDrawn="1"/>
        </p:nvSpPr>
        <p:spPr bwMode="gray">
          <a:xfrm>
            <a:off x="4383087" y="6504168"/>
            <a:ext cx="4529137" cy="162266"/>
          </a:xfrm>
          <a:prstGeom prst="rect">
            <a:avLst/>
          </a:prstGeom>
          <a:noFill/>
          <a:ln w="9525">
            <a:noFill/>
            <a:miter lim="800000"/>
            <a:headEnd/>
            <a:tailEnd/>
          </a:ln>
          <a:effectLst/>
        </p:spPr>
        <p:txBody>
          <a:bodyPr lIns="0" tIns="0" rIns="0" bIns="0"/>
          <a:lstStyle/>
          <a:p>
            <a:pPr algn="r">
              <a:spcBef>
                <a:spcPct val="0"/>
              </a:spcBef>
            </a:pPr>
            <a:endParaRPr lang="en-US" sz="900" dirty="0">
              <a:solidFill>
                <a:schemeClr val="tx1">
                  <a:lumMod val="50000"/>
                  <a:lumOff val="50000"/>
                </a:schemeClr>
              </a:solidFill>
            </a:endParaRPr>
          </a:p>
        </p:txBody>
      </p:sp>
      <p:sp>
        <p:nvSpPr>
          <p:cNvPr id="5" name="Content Placeholder 2"/>
          <p:cNvSpPr>
            <a:spLocks noGrp="1"/>
          </p:cNvSpPr>
          <p:nvPr>
            <p:ph idx="1"/>
          </p:nvPr>
        </p:nvSpPr>
        <p:spPr>
          <a:xfrm>
            <a:off x="447675" y="1511299"/>
            <a:ext cx="8229600" cy="4206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1"/>
          <p:cNvSpPr>
            <a:spLocks noGrp="1"/>
          </p:cNvSpPr>
          <p:nvPr>
            <p:ph type="title"/>
          </p:nvPr>
        </p:nvSpPr>
        <p:spPr>
          <a:xfrm>
            <a:off x="446088" y="611188"/>
            <a:ext cx="8229600" cy="363537"/>
          </a:xfrm>
          <a:prstGeom prst="rect">
            <a:avLst/>
          </a:prstGeom>
        </p:spPr>
        <p:txBody>
          <a:bodyPr lIns="0" tIns="0" rIns="0" bIns="0"/>
          <a:lstStyle/>
          <a:p>
            <a:r>
              <a:rPr lang="en-US" smtClean="0"/>
              <a:t>Click to edit Master title style</a:t>
            </a:r>
            <a:endParaRPr lang="en-US" dirty="0"/>
          </a:p>
        </p:txBody>
      </p:sp>
      <p:sp>
        <p:nvSpPr>
          <p:cNvPr id="7" name="Line 13"/>
          <p:cNvSpPr>
            <a:spLocks noChangeShapeType="1"/>
          </p:cNvSpPr>
          <p:nvPr userDrawn="1"/>
        </p:nvSpPr>
        <p:spPr bwMode="gray">
          <a:xfrm>
            <a:off x="227013" y="6333318"/>
            <a:ext cx="8683625" cy="0"/>
          </a:xfrm>
          <a:prstGeom prst="line">
            <a:avLst/>
          </a:prstGeom>
          <a:noFill/>
          <a:ln w="12700">
            <a:solidFill>
              <a:schemeClr val="tx1"/>
            </a:solidFill>
            <a:round/>
            <a:headEnd/>
            <a:tailEnd/>
          </a:ln>
          <a:effectLst/>
        </p:spPr>
        <p:txBody>
          <a:bodyPr/>
          <a:lstStyle/>
          <a:p>
            <a:endParaRPr lang="en-US"/>
          </a:p>
        </p:txBody>
      </p:sp>
      <p:sp>
        <p:nvSpPr>
          <p:cNvPr id="8" name="Rectangle 37"/>
          <p:cNvSpPr>
            <a:spLocks noChangeArrowheads="1"/>
          </p:cNvSpPr>
          <p:nvPr userDrawn="1"/>
        </p:nvSpPr>
        <p:spPr bwMode="gray">
          <a:xfrm>
            <a:off x="228600" y="180975"/>
            <a:ext cx="8702675" cy="219075"/>
          </a:xfrm>
          <a:prstGeom prst="rect">
            <a:avLst/>
          </a:prstGeom>
          <a:solidFill>
            <a:schemeClr val="bg2"/>
          </a:solidFill>
          <a:ln w="9525" algn="ctr">
            <a:noFill/>
            <a:miter lim="800000"/>
            <a:headEnd/>
            <a:tailEnd/>
          </a:ln>
          <a:effectLst/>
        </p:spPr>
        <p:txBody>
          <a:bodyPr wrap="none" anchor="ctr">
            <a:spAutoFit/>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1.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4663" name="Title Placeholder 1"/>
          <p:cNvSpPr>
            <a:spLocks noGrp="1"/>
          </p:cNvSpPr>
          <p:nvPr>
            <p:ph type="title"/>
          </p:nvPr>
        </p:nvSpPr>
        <p:spPr bwMode="auto">
          <a:xfrm>
            <a:off x="334963" y="152400"/>
            <a:ext cx="7824787" cy="81121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54664" name="Text Placeholder 2"/>
          <p:cNvSpPr>
            <a:spLocks noGrp="1"/>
          </p:cNvSpPr>
          <p:nvPr>
            <p:ph type="body" idx="1"/>
          </p:nvPr>
        </p:nvSpPr>
        <p:spPr bwMode="auto">
          <a:xfrm>
            <a:off x="334963" y="1411288"/>
            <a:ext cx="7824787" cy="44942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endParaRPr lang="en-US" smtClean="0"/>
          </a:p>
        </p:txBody>
      </p:sp>
      <p:sp>
        <p:nvSpPr>
          <p:cNvPr id="11" name="Slide Number Placeholder 5"/>
          <p:cNvSpPr>
            <a:spLocks noGrp="1"/>
          </p:cNvSpPr>
          <p:nvPr>
            <p:ph type="sldNum" sz="quarter" idx="4"/>
          </p:nvPr>
        </p:nvSpPr>
        <p:spPr>
          <a:xfrm>
            <a:off x="8505825" y="6403975"/>
            <a:ext cx="43815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9FDA"/>
                </a:solidFill>
              </a:defRPr>
            </a:lvl1pPr>
          </a:lstStyle>
          <a:p>
            <a:pPr>
              <a:defRPr/>
            </a:pPr>
            <a:fld id="{B599A04C-C37F-4A70-B56D-D28D03F72B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4026" r:id="rId8"/>
    <p:sldLayoutId id="2147484027" r:id="rId9"/>
    <p:sldLayoutId id="2147484028" r:id="rId10"/>
    <p:sldLayoutId id="2147484029" r:id="rId11"/>
  </p:sldLayoutIdLst>
  <p:hf hdr="0" ftr="0" dt="0"/>
  <p:txStyles>
    <p:titleStyle>
      <a:lvl1pPr algn="l" rtl="0" eaLnBrk="0" fontAlgn="base" hangingPunct="0">
        <a:lnSpc>
          <a:spcPts val="3000"/>
        </a:lnSpc>
        <a:spcBef>
          <a:spcPct val="0"/>
        </a:spcBef>
        <a:spcAft>
          <a:spcPct val="0"/>
        </a:spcAft>
        <a:defRPr sz="2800" kern="1200">
          <a:solidFill>
            <a:srgbClr val="0093D0"/>
          </a:solidFill>
          <a:latin typeface="+mj-lt"/>
          <a:ea typeface="+mj-ea"/>
          <a:cs typeface="+mj-cs"/>
        </a:defRPr>
      </a:lvl1pPr>
      <a:lvl2pPr algn="l" rtl="0" eaLnBrk="0" fontAlgn="base" hangingPunct="0">
        <a:lnSpc>
          <a:spcPts val="3000"/>
        </a:lnSpc>
        <a:spcBef>
          <a:spcPct val="0"/>
        </a:spcBef>
        <a:spcAft>
          <a:spcPct val="0"/>
        </a:spcAft>
        <a:defRPr sz="2800">
          <a:solidFill>
            <a:srgbClr val="0093D0"/>
          </a:solidFill>
          <a:latin typeface="Arial" charset="0"/>
          <a:ea typeface="Arial" pitchFamily="-112" charset="0"/>
          <a:cs typeface="Arial" charset="0"/>
        </a:defRPr>
      </a:lvl2pPr>
      <a:lvl3pPr algn="l" rtl="0" eaLnBrk="0" fontAlgn="base" hangingPunct="0">
        <a:lnSpc>
          <a:spcPts val="3000"/>
        </a:lnSpc>
        <a:spcBef>
          <a:spcPct val="0"/>
        </a:spcBef>
        <a:spcAft>
          <a:spcPct val="0"/>
        </a:spcAft>
        <a:defRPr sz="2800">
          <a:solidFill>
            <a:srgbClr val="0093D0"/>
          </a:solidFill>
          <a:latin typeface="Arial" charset="0"/>
          <a:ea typeface="Arial" pitchFamily="-112" charset="0"/>
          <a:cs typeface="Arial" charset="0"/>
        </a:defRPr>
      </a:lvl3pPr>
      <a:lvl4pPr algn="l" rtl="0" eaLnBrk="0" fontAlgn="base" hangingPunct="0">
        <a:lnSpc>
          <a:spcPts val="3000"/>
        </a:lnSpc>
        <a:spcBef>
          <a:spcPct val="0"/>
        </a:spcBef>
        <a:spcAft>
          <a:spcPct val="0"/>
        </a:spcAft>
        <a:defRPr sz="2800">
          <a:solidFill>
            <a:srgbClr val="0093D0"/>
          </a:solidFill>
          <a:latin typeface="Arial" charset="0"/>
          <a:ea typeface="Arial" pitchFamily="-112" charset="0"/>
          <a:cs typeface="Arial" charset="0"/>
        </a:defRPr>
      </a:lvl4pPr>
      <a:lvl5pPr algn="l" rtl="0" eaLnBrk="0" fontAlgn="base" hangingPunct="0">
        <a:lnSpc>
          <a:spcPts val="3000"/>
        </a:lnSpc>
        <a:spcBef>
          <a:spcPct val="0"/>
        </a:spcBef>
        <a:spcAft>
          <a:spcPct val="0"/>
        </a:spcAft>
        <a:defRPr sz="2800">
          <a:solidFill>
            <a:srgbClr val="0093D0"/>
          </a:solidFill>
          <a:latin typeface="Arial" charset="0"/>
          <a:ea typeface="Arial" pitchFamily="-112" charset="0"/>
          <a:cs typeface="Arial" charset="0"/>
        </a:defRPr>
      </a:lvl5pPr>
      <a:lvl6pPr marL="457200" algn="l" rtl="0" eaLnBrk="1" fontAlgn="base" hangingPunct="1">
        <a:spcBef>
          <a:spcPct val="0"/>
        </a:spcBef>
        <a:spcAft>
          <a:spcPct val="0"/>
        </a:spcAft>
        <a:defRPr sz="3200">
          <a:solidFill>
            <a:srgbClr val="009FDA"/>
          </a:solidFill>
          <a:latin typeface="Arial" charset="0"/>
          <a:cs typeface="Arial" charset="0"/>
        </a:defRPr>
      </a:lvl6pPr>
      <a:lvl7pPr marL="914400" algn="l" rtl="0" eaLnBrk="1" fontAlgn="base" hangingPunct="1">
        <a:spcBef>
          <a:spcPct val="0"/>
        </a:spcBef>
        <a:spcAft>
          <a:spcPct val="0"/>
        </a:spcAft>
        <a:defRPr sz="3200">
          <a:solidFill>
            <a:srgbClr val="009FDA"/>
          </a:solidFill>
          <a:latin typeface="Arial" charset="0"/>
          <a:cs typeface="Arial" charset="0"/>
        </a:defRPr>
      </a:lvl7pPr>
      <a:lvl8pPr marL="1371600" algn="l" rtl="0" eaLnBrk="1" fontAlgn="base" hangingPunct="1">
        <a:spcBef>
          <a:spcPct val="0"/>
        </a:spcBef>
        <a:spcAft>
          <a:spcPct val="0"/>
        </a:spcAft>
        <a:defRPr sz="3200">
          <a:solidFill>
            <a:srgbClr val="009FDA"/>
          </a:solidFill>
          <a:latin typeface="Arial" charset="0"/>
          <a:cs typeface="Arial" charset="0"/>
        </a:defRPr>
      </a:lvl8pPr>
      <a:lvl9pPr marL="1828800" algn="l" rtl="0" eaLnBrk="1" fontAlgn="base" hangingPunct="1">
        <a:spcBef>
          <a:spcPct val="0"/>
        </a:spcBef>
        <a:spcAft>
          <a:spcPct val="0"/>
        </a:spcAft>
        <a:defRPr sz="3200">
          <a:solidFill>
            <a:srgbClr val="009FDA"/>
          </a:solidFill>
          <a:latin typeface="Arial" charset="0"/>
          <a:cs typeface="Arial" charset="0"/>
        </a:defRPr>
      </a:lvl9pPr>
    </p:titleStyle>
    <p:bodyStyle>
      <a:lvl1pPr marL="171450" indent="-171450" algn="l" rtl="0" eaLnBrk="0" fontAlgn="base" hangingPunct="0">
        <a:lnSpc>
          <a:spcPts val="3000"/>
        </a:lnSpc>
        <a:spcBef>
          <a:spcPct val="0"/>
        </a:spcBef>
        <a:spcAft>
          <a:spcPts val="600"/>
        </a:spcAft>
        <a:buSzPct val="80000"/>
        <a:buChar char="•"/>
        <a:defRPr sz="2600" kern="1200">
          <a:solidFill>
            <a:srgbClr val="000000"/>
          </a:solidFill>
          <a:latin typeface="+mn-lt"/>
          <a:ea typeface="+mn-ea"/>
          <a:cs typeface="+mn-cs"/>
        </a:defRPr>
      </a:lvl1pPr>
      <a:lvl2pPr marL="230188" indent="-230188" algn="l" rtl="0" eaLnBrk="0" fontAlgn="base" hangingPunct="0">
        <a:lnSpc>
          <a:spcPts val="3000"/>
        </a:lnSpc>
        <a:spcBef>
          <a:spcPct val="0"/>
        </a:spcBef>
        <a:spcAft>
          <a:spcPct val="0"/>
        </a:spcAft>
        <a:buSzPct val="102000"/>
        <a:buFont typeface="Arial" charset="0"/>
        <a:buChar char="-"/>
        <a:defRPr sz="2200" kern="1200">
          <a:solidFill>
            <a:srgbClr val="595959"/>
          </a:solidFill>
          <a:latin typeface="+mn-lt"/>
          <a:ea typeface="+mn-ea"/>
          <a:cs typeface="+mn-cs"/>
        </a:defRPr>
      </a:lvl2pPr>
      <a:lvl3pPr marL="514350" indent="-230188" algn="l" rtl="0" eaLnBrk="0" fontAlgn="base" hangingPunct="0">
        <a:lnSpc>
          <a:spcPts val="3000"/>
        </a:lnSpc>
        <a:spcBef>
          <a:spcPct val="0"/>
        </a:spcBef>
        <a:spcAft>
          <a:spcPct val="0"/>
        </a:spcAft>
        <a:buSzPct val="102000"/>
        <a:buFont typeface="Wingdings" pitchFamily="2" charset="2"/>
        <a:buChar char="§"/>
        <a:defRPr sz="2200" kern="1200">
          <a:solidFill>
            <a:srgbClr val="595959"/>
          </a:solidFill>
          <a:latin typeface="+mn-lt"/>
          <a:ea typeface="+mn-ea"/>
          <a:cs typeface="+mn-cs"/>
        </a:defRPr>
      </a:lvl3pPr>
      <a:lvl4pPr marL="800100" indent="-231775" algn="l" rtl="0" eaLnBrk="0" fontAlgn="base" hangingPunct="0">
        <a:lnSpc>
          <a:spcPts val="2700"/>
        </a:lnSpc>
        <a:spcBef>
          <a:spcPct val="0"/>
        </a:spcBef>
        <a:spcAft>
          <a:spcPct val="0"/>
        </a:spcAft>
        <a:buFont typeface="Courier New" pitchFamily="49" charset="0"/>
        <a:buChar char="o"/>
        <a:defRPr sz="2000" kern="1200">
          <a:solidFill>
            <a:srgbClr val="595959"/>
          </a:solidFill>
          <a:latin typeface="+mn-lt"/>
          <a:ea typeface="+mn-ea"/>
          <a:cs typeface="+mn-cs"/>
        </a:defRPr>
      </a:lvl4pPr>
      <a:lvl5pPr marL="2057400" indent="-228600" algn="l" rtl="0" eaLnBrk="0" fontAlgn="base" hangingPunct="0">
        <a:spcBef>
          <a:spcPct val="20000"/>
        </a:spcBef>
        <a:spcAft>
          <a:spcPct val="0"/>
        </a:spcAft>
        <a:buFont typeface="Calibri" pitchFamily="34" charset="0"/>
        <a:buChar char="-"/>
        <a:defRPr sz="20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8" descr="waveshape"/>
          <p:cNvPicPr>
            <a:picLocks noChangeAspect="1" noChangeArrowheads="1"/>
          </p:cNvPicPr>
          <p:nvPr/>
        </p:nvPicPr>
        <p:blipFill>
          <a:blip r:embed="rId14" cstate="print"/>
          <a:srcRect/>
          <a:stretch>
            <a:fillRect/>
          </a:stretch>
        </p:blipFill>
        <p:spPr bwMode="auto">
          <a:xfrm>
            <a:off x="0" y="0"/>
            <a:ext cx="9144000" cy="1428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392238"/>
            <a:ext cx="7772400" cy="665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32" descr="Rubicon-logo-rev"/>
          <p:cNvPicPr>
            <a:picLocks noChangeAspect="1" noChangeArrowheads="1"/>
          </p:cNvPicPr>
          <p:nvPr/>
        </p:nvPicPr>
        <p:blipFill>
          <a:blip r:embed="rId15" cstate="print"/>
          <a:srcRect/>
          <a:stretch>
            <a:fillRect/>
          </a:stretch>
        </p:blipFill>
        <p:spPr bwMode="auto">
          <a:xfrm>
            <a:off x="5949950" y="200025"/>
            <a:ext cx="1677988" cy="815975"/>
          </a:xfrm>
          <a:prstGeom prst="rect">
            <a:avLst/>
          </a:prstGeom>
          <a:noFill/>
          <a:ln w="9525">
            <a:noFill/>
            <a:miter lim="800000"/>
            <a:headEnd/>
            <a:tailEnd/>
          </a:ln>
        </p:spPr>
      </p:pic>
      <p:sp>
        <p:nvSpPr>
          <p:cNvPr id="1058" name="Rectangle 34"/>
          <p:cNvSpPr>
            <a:spLocks noChangeArrowheads="1"/>
          </p:cNvSpPr>
          <p:nvPr/>
        </p:nvSpPr>
        <p:spPr bwMode="auto">
          <a:xfrm>
            <a:off x="0" y="6553200"/>
            <a:ext cx="1498600" cy="304800"/>
          </a:xfrm>
          <a:prstGeom prst="rect">
            <a:avLst/>
          </a:prstGeom>
          <a:solidFill>
            <a:srgbClr val="BBE0E3"/>
          </a:solidFill>
          <a:ln w="9525">
            <a:noFill/>
            <a:miter lim="800000"/>
            <a:headEnd/>
            <a:tailEnd/>
          </a:ln>
        </p:spPr>
        <p:txBody>
          <a:bodyPr wrap="none" anchor="ctr"/>
          <a:lstStyle/>
          <a:p>
            <a:pPr algn="ctr" eaLnBrk="0" hangingPunct="0"/>
            <a:endParaRPr lang="en-US" sz="2400" dirty="0">
              <a:solidFill>
                <a:srgbClr val="000000"/>
              </a:solidFill>
            </a:endParaRPr>
          </a:p>
        </p:txBody>
      </p:sp>
      <p:sp>
        <p:nvSpPr>
          <p:cNvPr id="1059" name="Rectangle 35"/>
          <p:cNvSpPr>
            <a:spLocks noChangeArrowheads="1"/>
          </p:cNvSpPr>
          <p:nvPr/>
        </p:nvSpPr>
        <p:spPr bwMode="auto">
          <a:xfrm>
            <a:off x="1524000"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0" name="Rectangle 36"/>
          <p:cNvSpPr>
            <a:spLocks noChangeArrowheads="1"/>
          </p:cNvSpPr>
          <p:nvPr/>
        </p:nvSpPr>
        <p:spPr bwMode="auto">
          <a:xfrm>
            <a:off x="30591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1" name="Rectangle 37"/>
          <p:cNvSpPr>
            <a:spLocks noChangeArrowheads="1"/>
          </p:cNvSpPr>
          <p:nvPr/>
        </p:nvSpPr>
        <p:spPr bwMode="auto">
          <a:xfrm>
            <a:off x="4594225"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2" name="Rectangle 38"/>
          <p:cNvSpPr>
            <a:spLocks noChangeArrowheads="1"/>
          </p:cNvSpPr>
          <p:nvPr/>
        </p:nvSpPr>
        <p:spPr bwMode="auto">
          <a:xfrm>
            <a:off x="61198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3" name="Rectangle 39"/>
          <p:cNvSpPr>
            <a:spLocks noChangeArrowheads="1"/>
          </p:cNvSpPr>
          <p:nvPr/>
        </p:nvSpPr>
        <p:spPr bwMode="auto">
          <a:xfrm>
            <a:off x="7645400" y="6553200"/>
            <a:ext cx="1498600" cy="304800"/>
          </a:xfrm>
          <a:prstGeom prst="rect">
            <a:avLst/>
          </a:prstGeom>
          <a:solidFill>
            <a:srgbClr val="EAAB00"/>
          </a:solidFill>
          <a:ln w="9525">
            <a:noFill/>
            <a:miter lim="800000"/>
            <a:headEnd/>
            <a:tailEnd/>
          </a:ln>
        </p:spPr>
        <p:txBody>
          <a:bodyPr wrap="none" anchor="ctr"/>
          <a:lstStyle/>
          <a:p>
            <a:pPr eaLnBrk="0" hangingPunct="0"/>
            <a:endParaRPr lang="en-US" sz="2400" dirty="0">
              <a:solidFill>
                <a:srgbClr val="000000"/>
              </a:solidFill>
            </a:endParaRPr>
          </a:p>
        </p:txBody>
      </p:sp>
      <p:sp>
        <p:nvSpPr>
          <p:cNvPr id="1065" name="Text Box 41"/>
          <p:cNvSpPr txBox="1">
            <a:spLocks noChangeArrowheads="1"/>
          </p:cNvSpPr>
          <p:nvPr/>
        </p:nvSpPr>
        <p:spPr bwMode="auto">
          <a:xfrm>
            <a:off x="1708150" y="6591947"/>
            <a:ext cx="1138238" cy="220573"/>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Q2, 2011</a:t>
            </a:r>
            <a:endParaRPr lang="en-US" sz="900" b="1" dirty="0">
              <a:solidFill>
                <a:srgbClr val="003072"/>
              </a:solidFill>
              <a:latin typeface="Verdana" pitchFamily="-106" charset="0"/>
            </a:endParaRPr>
          </a:p>
        </p:txBody>
      </p:sp>
      <p:sp>
        <p:nvSpPr>
          <p:cNvPr id="1066" name="Text Box 42"/>
          <p:cNvSpPr txBox="1">
            <a:spLocks noChangeArrowheads="1"/>
          </p:cNvSpPr>
          <p:nvPr/>
        </p:nvSpPr>
        <p:spPr bwMode="auto">
          <a:xfrm>
            <a:off x="3128963"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Q3, 2011</a:t>
            </a:r>
            <a:endParaRPr lang="en-US" sz="900" b="1" dirty="0">
              <a:solidFill>
                <a:srgbClr val="003072"/>
              </a:solidFill>
              <a:latin typeface="Verdana" pitchFamily="-106" charset="0"/>
            </a:endParaRPr>
          </a:p>
        </p:txBody>
      </p:sp>
      <p:sp>
        <p:nvSpPr>
          <p:cNvPr id="1067" name="Text Box 43"/>
          <p:cNvSpPr txBox="1">
            <a:spLocks noChangeArrowheads="1"/>
          </p:cNvSpPr>
          <p:nvPr/>
        </p:nvSpPr>
        <p:spPr bwMode="auto">
          <a:xfrm>
            <a:off x="4657725" y="6600825"/>
            <a:ext cx="1347788"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Q4, 2011</a:t>
            </a:r>
            <a:endParaRPr lang="en-US" sz="900" b="1" dirty="0">
              <a:solidFill>
                <a:srgbClr val="003072"/>
              </a:solidFill>
              <a:latin typeface="Verdana" pitchFamily="-106" charset="0"/>
            </a:endParaRPr>
          </a:p>
        </p:txBody>
      </p:sp>
      <p:sp>
        <p:nvSpPr>
          <p:cNvPr id="1068" name="Text Box 44"/>
          <p:cNvSpPr txBox="1">
            <a:spLocks noChangeArrowheads="1"/>
          </p:cNvSpPr>
          <p:nvPr/>
        </p:nvSpPr>
        <p:spPr bwMode="auto">
          <a:xfrm>
            <a:off x="6192838"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Q1, 2012</a:t>
            </a:r>
            <a:endParaRPr lang="en-US" sz="900" b="1" dirty="0">
              <a:solidFill>
                <a:srgbClr val="003072"/>
              </a:solidFill>
              <a:latin typeface="Verdana" pitchFamily="-106" charset="0"/>
            </a:endParaRPr>
          </a:p>
        </p:txBody>
      </p:sp>
      <p:sp>
        <p:nvSpPr>
          <p:cNvPr id="1069" name="Text Box 45"/>
          <p:cNvSpPr txBox="1">
            <a:spLocks noChangeArrowheads="1"/>
          </p:cNvSpPr>
          <p:nvPr/>
        </p:nvSpPr>
        <p:spPr bwMode="auto">
          <a:xfrm>
            <a:off x="7796213" y="6600825"/>
            <a:ext cx="1196975"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APPENDIX</a:t>
            </a:r>
            <a:endParaRPr lang="en-US" sz="900" b="1" dirty="0">
              <a:solidFill>
                <a:srgbClr val="003072"/>
              </a:solidFill>
              <a:latin typeface="Verdana" pitchFamily="-106" charset="0"/>
            </a:endParaRPr>
          </a:p>
        </p:txBody>
      </p:sp>
      <p:sp>
        <p:nvSpPr>
          <p:cNvPr id="20" name="Text Box 40"/>
          <p:cNvSpPr txBox="1">
            <a:spLocks noChangeArrowheads="1"/>
          </p:cNvSpPr>
          <p:nvPr/>
        </p:nvSpPr>
        <p:spPr bwMode="auto">
          <a:xfrm>
            <a:off x="0" y="6592469"/>
            <a:ext cx="1500326" cy="220573"/>
          </a:xfrm>
          <a:prstGeom prst="rect">
            <a:avLst/>
          </a:prstGeom>
          <a:noFill/>
          <a:ln w="9525">
            <a:noFill/>
            <a:miter lim="800000"/>
            <a:headEnd/>
            <a:tailEnd/>
          </a:ln>
        </p:spPr>
        <p:txBody>
          <a:bodyPr wrap="square">
            <a:spAutoFit/>
          </a:bodyPr>
          <a:lstStyle/>
          <a:p>
            <a:pPr algn="ctr" eaLnBrk="0" hangingPunct="0">
              <a:lnSpc>
                <a:spcPts val="1000"/>
              </a:lnSpc>
              <a:spcBef>
                <a:spcPct val="50000"/>
              </a:spcBef>
            </a:pPr>
            <a:r>
              <a:rPr lang="en-US" sz="800" b="1" dirty="0" smtClean="0">
                <a:solidFill>
                  <a:srgbClr val="003072"/>
                </a:solidFill>
                <a:latin typeface="Verdana" pitchFamily="-106" charset="0"/>
              </a:rPr>
              <a:t>EXECUTIVE SUMMARY</a:t>
            </a:r>
            <a:endParaRPr lang="en-US" sz="800" b="1" dirty="0">
              <a:solidFill>
                <a:srgbClr val="003072"/>
              </a:solidFill>
              <a:latin typeface="Verdana" pitchFamily="-106" charset="0"/>
            </a:endParaRPr>
          </a:p>
        </p:txBody>
      </p:sp>
      <p:sp>
        <p:nvSpPr>
          <p:cNvPr id="21"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latin typeface="+mj-lt"/>
              </a:defRPr>
            </a:lvl1pPr>
          </a:lstStyle>
          <a:p>
            <a:pPr eaLnBrk="0" hangingPunct="0"/>
            <a:fld id="{262DCB6E-6A0A-49CD-B996-C6625B7D6A47}" type="slidenum">
              <a:rPr lang="en-US" smtClean="0"/>
              <a:pPr eaLnBrk="0" hangingPunct="0"/>
              <a:t>‹#›</a:t>
            </a:fld>
            <a:endParaRPr lang="en-US" dirty="0"/>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Lst>
  <p:hf hdr="0" ftr="0" dt="0"/>
  <p:txStyles>
    <p:titleStyle>
      <a:lvl1pPr algn="l" rtl="0" eaLnBrk="0" fontAlgn="base" hangingPunct="0">
        <a:spcBef>
          <a:spcPct val="0"/>
        </a:spcBef>
        <a:spcAft>
          <a:spcPct val="0"/>
        </a:spcAft>
        <a:defRPr sz="2600">
          <a:solidFill>
            <a:srgbClr val="005199"/>
          </a:solidFill>
          <a:latin typeface="+mj-lt"/>
          <a:ea typeface="+mj-ea"/>
          <a:cs typeface="+mj-cs"/>
        </a:defRPr>
      </a:lvl1pPr>
      <a:lvl2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6pPr>
      <a:lvl7pPr marL="9144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7pPr>
      <a:lvl8pPr marL="13716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8pPr>
      <a:lvl9pPr marL="18288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rgbClr val="005199"/>
        </a:buClr>
        <a:buFont typeface="Wingdings" pitchFamily="-106"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EAAB00"/>
        </a:buClr>
        <a:buFont typeface="Times" pitchFamily="-106" charset="0"/>
        <a:buChar char="•"/>
        <a:defRPr sz="1600">
          <a:solidFill>
            <a:schemeClr val="tx1"/>
          </a:solidFill>
          <a:latin typeface="+mn-lt"/>
          <a:ea typeface="+mn-ea"/>
        </a:defRPr>
      </a:lvl2pPr>
      <a:lvl3pPr marL="1085850" indent="-228600" algn="l" rtl="0" eaLnBrk="0" fontAlgn="base" hangingPunct="0">
        <a:spcBef>
          <a:spcPct val="20000"/>
        </a:spcBef>
        <a:spcAft>
          <a:spcPct val="0"/>
        </a:spcAft>
        <a:buClr>
          <a:srgbClr val="005199"/>
        </a:buClr>
        <a:buFont typeface="Wingdings" pitchFamily="-106" charset="2"/>
        <a:buChar char="§"/>
        <a:defRPr sz="1400">
          <a:solidFill>
            <a:schemeClr val="tx1"/>
          </a:solidFill>
          <a:latin typeface="+mn-lt"/>
          <a:ea typeface="+mn-ea"/>
        </a:defRPr>
      </a:lvl3pPr>
      <a:lvl4pPr marL="1428750" indent="-228600" algn="l" rtl="0" eaLnBrk="0" fontAlgn="base" hangingPunct="0">
        <a:spcBef>
          <a:spcPct val="20000"/>
        </a:spcBef>
        <a:spcAft>
          <a:spcPct val="0"/>
        </a:spcAft>
        <a:buClr>
          <a:srgbClr val="EAAB00"/>
        </a:buClr>
        <a:buFont typeface="Times" pitchFamily="-106" charset="0"/>
        <a:buChar char="•"/>
        <a:defRPr sz="1200">
          <a:solidFill>
            <a:schemeClr val="tx1"/>
          </a:solidFill>
          <a:latin typeface="+mn-lt"/>
          <a:ea typeface="+mn-ea"/>
        </a:defRPr>
      </a:lvl4pPr>
      <a:lvl5pPr marL="1771650" indent="-228600" algn="l" rtl="0" eaLnBrk="0" fontAlgn="base" hangingPunct="0">
        <a:spcBef>
          <a:spcPct val="20000"/>
        </a:spcBef>
        <a:spcAft>
          <a:spcPct val="0"/>
        </a:spcAft>
        <a:buClr>
          <a:srgbClr val="005199"/>
        </a:buClr>
        <a:buChar char="»"/>
        <a:defRPr sz="1000">
          <a:solidFill>
            <a:schemeClr val="tx1"/>
          </a:solidFill>
          <a:latin typeface="+mn-lt"/>
          <a:ea typeface="+mn-ea"/>
        </a:defRPr>
      </a:lvl5pPr>
      <a:lvl6pPr marL="2228850" indent="-228600" algn="l" rtl="0" fontAlgn="base">
        <a:spcBef>
          <a:spcPct val="20000"/>
        </a:spcBef>
        <a:spcAft>
          <a:spcPct val="0"/>
        </a:spcAft>
        <a:buClr>
          <a:srgbClr val="005199"/>
        </a:buClr>
        <a:buChar char="»"/>
        <a:defRPr sz="1000">
          <a:solidFill>
            <a:schemeClr val="tx1"/>
          </a:solidFill>
          <a:latin typeface="+mn-lt"/>
          <a:ea typeface="+mn-ea"/>
        </a:defRPr>
      </a:lvl6pPr>
      <a:lvl7pPr marL="2686050" indent="-228600" algn="l" rtl="0" fontAlgn="base">
        <a:spcBef>
          <a:spcPct val="20000"/>
        </a:spcBef>
        <a:spcAft>
          <a:spcPct val="0"/>
        </a:spcAft>
        <a:buClr>
          <a:srgbClr val="005199"/>
        </a:buClr>
        <a:buChar char="»"/>
        <a:defRPr sz="1000">
          <a:solidFill>
            <a:schemeClr val="tx1"/>
          </a:solidFill>
          <a:latin typeface="+mn-lt"/>
          <a:ea typeface="+mn-ea"/>
        </a:defRPr>
      </a:lvl7pPr>
      <a:lvl8pPr marL="3143250" indent="-228600" algn="l" rtl="0" fontAlgn="base">
        <a:spcBef>
          <a:spcPct val="20000"/>
        </a:spcBef>
        <a:spcAft>
          <a:spcPct val="0"/>
        </a:spcAft>
        <a:buClr>
          <a:srgbClr val="005199"/>
        </a:buClr>
        <a:buChar char="»"/>
        <a:defRPr sz="1000">
          <a:solidFill>
            <a:schemeClr val="tx1"/>
          </a:solidFill>
          <a:latin typeface="+mn-lt"/>
          <a:ea typeface="+mn-ea"/>
        </a:defRPr>
      </a:lvl8pPr>
      <a:lvl9pPr marL="3600450" indent="-228600" algn="l" rtl="0" fontAlgn="base">
        <a:spcBef>
          <a:spcPct val="20000"/>
        </a:spcBef>
        <a:spcAft>
          <a:spcPct val="0"/>
        </a:spcAft>
        <a:buClr>
          <a:srgbClr val="005199"/>
        </a:buClr>
        <a:buChar char="»"/>
        <a:defRPr sz="1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8" descr="waveshape"/>
          <p:cNvPicPr>
            <a:picLocks noChangeAspect="1" noChangeArrowheads="1"/>
          </p:cNvPicPr>
          <p:nvPr/>
        </p:nvPicPr>
        <p:blipFill>
          <a:blip r:embed="rId14" cstate="print"/>
          <a:srcRect/>
          <a:stretch>
            <a:fillRect/>
          </a:stretch>
        </p:blipFill>
        <p:spPr bwMode="auto">
          <a:xfrm>
            <a:off x="0" y="0"/>
            <a:ext cx="9144000" cy="1428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392238"/>
            <a:ext cx="7772400" cy="665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32" descr="Rubicon-logo-rev"/>
          <p:cNvPicPr>
            <a:picLocks noChangeAspect="1" noChangeArrowheads="1"/>
          </p:cNvPicPr>
          <p:nvPr/>
        </p:nvPicPr>
        <p:blipFill>
          <a:blip r:embed="rId15" cstate="print"/>
          <a:srcRect/>
          <a:stretch>
            <a:fillRect/>
          </a:stretch>
        </p:blipFill>
        <p:spPr bwMode="auto">
          <a:xfrm>
            <a:off x="5949950" y="200025"/>
            <a:ext cx="1677988" cy="815975"/>
          </a:xfrm>
          <a:prstGeom prst="rect">
            <a:avLst/>
          </a:prstGeom>
          <a:noFill/>
          <a:ln w="9525">
            <a:noFill/>
            <a:miter lim="800000"/>
            <a:headEnd/>
            <a:tailEnd/>
          </a:ln>
        </p:spPr>
      </p:pic>
      <p:sp>
        <p:nvSpPr>
          <p:cNvPr id="1058" name="Rectangle 34"/>
          <p:cNvSpPr>
            <a:spLocks noChangeArrowheads="1"/>
          </p:cNvSpPr>
          <p:nvPr/>
        </p:nvSpPr>
        <p:spPr bwMode="auto">
          <a:xfrm>
            <a:off x="0" y="6553200"/>
            <a:ext cx="1498600" cy="304800"/>
          </a:xfrm>
          <a:prstGeom prst="rect">
            <a:avLst/>
          </a:prstGeom>
          <a:solidFill>
            <a:srgbClr val="BBE0E3"/>
          </a:solidFill>
          <a:ln w="9525">
            <a:noFill/>
            <a:miter lim="800000"/>
            <a:headEnd/>
            <a:tailEnd/>
          </a:ln>
        </p:spPr>
        <p:txBody>
          <a:bodyPr wrap="none" anchor="ctr"/>
          <a:lstStyle/>
          <a:p>
            <a:pPr algn="ctr" eaLnBrk="0" hangingPunct="0"/>
            <a:endParaRPr lang="en-US" sz="2400" dirty="0">
              <a:solidFill>
                <a:srgbClr val="000000"/>
              </a:solidFill>
            </a:endParaRPr>
          </a:p>
        </p:txBody>
      </p:sp>
      <p:sp>
        <p:nvSpPr>
          <p:cNvPr id="1059" name="Rectangle 35"/>
          <p:cNvSpPr>
            <a:spLocks noChangeArrowheads="1"/>
          </p:cNvSpPr>
          <p:nvPr/>
        </p:nvSpPr>
        <p:spPr bwMode="auto">
          <a:xfrm>
            <a:off x="1524000"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0" name="Rectangle 36"/>
          <p:cNvSpPr>
            <a:spLocks noChangeArrowheads="1"/>
          </p:cNvSpPr>
          <p:nvPr/>
        </p:nvSpPr>
        <p:spPr bwMode="auto">
          <a:xfrm>
            <a:off x="30591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1" name="Rectangle 37"/>
          <p:cNvSpPr>
            <a:spLocks noChangeArrowheads="1"/>
          </p:cNvSpPr>
          <p:nvPr/>
        </p:nvSpPr>
        <p:spPr bwMode="auto">
          <a:xfrm>
            <a:off x="4594225"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2" name="Rectangle 38"/>
          <p:cNvSpPr>
            <a:spLocks noChangeArrowheads="1"/>
          </p:cNvSpPr>
          <p:nvPr/>
        </p:nvSpPr>
        <p:spPr bwMode="auto">
          <a:xfrm>
            <a:off x="61198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3" name="Rectangle 39"/>
          <p:cNvSpPr>
            <a:spLocks noChangeArrowheads="1"/>
          </p:cNvSpPr>
          <p:nvPr/>
        </p:nvSpPr>
        <p:spPr bwMode="auto">
          <a:xfrm>
            <a:off x="7645400"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4" name="Text Box 40"/>
          <p:cNvSpPr txBox="1">
            <a:spLocks noChangeArrowheads="1"/>
          </p:cNvSpPr>
          <p:nvPr/>
        </p:nvSpPr>
        <p:spPr bwMode="auto">
          <a:xfrm>
            <a:off x="1" y="6592602"/>
            <a:ext cx="1497106" cy="220573"/>
          </a:xfrm>
          <a:prstGeom prst="rect">
            <a:avLst/>
          </a:prstGeom>
          <a:noFill/>
          <a:ln w="9525">
            <a:noFill/>
            <a:miter lim="800000"/>
            <a:headEnd/>
            <a:tailEnd/>
          </a:ln>
        </p:spPr>
        <p:txBody>
          <a:bodyPr wrap="square">
            <a:spAutoFit/>
          </a:bodyPr>
          <a:lstStyle/>
          <a:p>
            <a:pPr algn="ctr" eaLnBrk="0" hangingPunct="0">
              <a:lnSpc>
                <a:spcPts val="1000"/>
              </a:lnSpc>
              <a:spcBef>
                <a:spcPct val="50000"/>
              </a:spcBef>
            </a:pPr>
            <a:r>
              <a:rPr lang="en-US" sz="800" b="1" dirty="0" smtClean="0">
                <a:solidFill>
                  <a:srgbClr val="003072"/>
                </a:solidFill>
                <a:latin typeface="Verdana" pitchFamily="-106" charset="0"/>
              </a:rPr>
              <a:t>EXECUTIVE SUMMARY</a:t>
            </a:r>
            <a:endParaRPr lang="en-US" sz="800" b="1" dirty="0">
              <a:solidFill>
                <a:srgbClr val="003072"/>
              </a:solidFill>
              <a:latin typeface="Verdana" pitchFamily="-106" charset="0"/>
            </a:endParaRPr>
          </a:p>
        </p:txBody>
      </p:sp>
      <p:sp>
        <p:nvSpPr>
          <p:cNvPr id="1065" name="Text Box 41"/>
          <p:cNvSpPr txBox="1">
            <a:spLocks noChangeArrowheads="1"/>
          </p:cNvSpPr>
          <p:nvPr/>
        </p:nvSpPr>
        <p:spPr bwMode="auto">
          <a:xfrm>
            <a:off x="1708150" y="6591947"/>
            <a:ext cx="1138238" cy="220573"/>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Q2, 2011</a:t>
            </a:r>
            <a:endParaRPr lang="en-US" sz="900" b="1" dirty="0">
              <a:solidFill>
                <a:srgbClr val="003072"/>
              </a:solidFill>
              <a:latin typeface="Verdana" pitchFamily="-106" charset="0"/>
            </a:endParaRPr>
          </a:p>
        </p:txBody>
      </p:sp>
      <p:sp>
        <p:nvSpPr>
          <p:cNvPr id="1066" name="Text Box 42"/>
          <p:cNvSpPr txBox="1">
            <a:spLocks noChangeArrowheads="1"/>
          </p:cNvSpPr>
          <p:nvPr/>
        </p:nvSpPr>
        <p:spPr bwMode="auto">
          <a:xfrm>
            <a:off x="3128963"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Q3, 2011</a:t>
            </a:r>
            <a:endParaRPr lang="en-US" sz="900" b="1" dirty="0">
              <a:solidFill>
                <a:srgbClr val="003072"/>
              </a:solidFill>
              <a:latin typeface="Verdana" pitchFamily="-106" charset="0"/>
            </a:endParaRPr>
          </a:p>
        </p:txBody>
      </p:sp>
      <p:sp>
        <p:nvSpPr>
          <p:cNvPr id="1067" name="Text Box 43"/>
          <p:cNvSpPr txBox="1">
            <a:spLocks noChangeArrowheads="1"/>
          </p:cNvSpPr>
          <p:nvPr/>
        </p:nvSpPr>
        <p:spPr bwMode="auto">
          <a:xfrm>
            <a:off x="4657725" y="6600825"/>
            <a:ext cx="1347788"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Q4 2011</a:t>
            </a:r>
            <a:endParaRPr lang="en-US" sz="900" b="1" dirty="0">
              <a:solidFill>
                <a:srgbClr val="003072"/>
              </a:solidFill>
              <a:latin typeface="Verdana" pitchFamily="-106" charset="0"/>
            </a:endParaRPr>
          </a:p>
        </p:txBody>
      </p:sp>
      <p:sp>
        <p:nvSpPr>
          <p:cNvPr id="1068" name="Text Box 44"/>
          <p:cNvSpPr txBox="1">
            <a:spLocks noChangeArrowheads="1"/>
          </p:cNvSpPr>
          <p:nvPr/>
        </p:nvSpPr>
        <p:spPr bwMode="auto">
          <a:xfrm>
            <a:off x="6192838"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Q1, 2012</a:t>
            </a:r>
            <a:endParaRPr lang="en-US" sz="900" b="1" dirty="0">
              <a:solidFill>
                <a:srgbClr val="003072"/>
              </a:solidFill>
              <a:latin typeface="Verdana" pitchFamily="-106" charset="0"/>
            </a:endParaRPr>
          </a:p>
        </p:txBody>
      </p:sp>
      <p:sp>
        <p:nvSpPr>
          <p:cNvPr id="1069" name="Text Box 45"/>
          <p:cNvSpPr txBox="1">
            <a:spLocks noChangeArrowheads="1"/>
          </p:cNvSpPr>
          <p:nvPr/>
        </p:nvSpPr>
        <p:spPr bwMode="auto">
          <a:xfrm>
            <a:off x="7796213" y="6600825"/>
            <a:ext cx="1196975"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APPENDIX</a:t>
            </a:r>
            <a:endParaRPr lang="en-US" sz="900" b="1" dirty="0">
              <a:solidFill>
                <a:srgbClr val="003072"/>
              </a:solidFill>
              <a:latin typeface="Verdana" pitchFamily="-106" charset="0"/>
            </a:endParaRPr>
          </a:p>
        </p:txBody>
      </p:sp>
      <p:sp>
        <p:nvSpPr>
          <p:cNvPr id="20"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latin typeface="+mj-lt"/>
              </a:defRPr>
            </a:lvl1pPr>
          </a:lstStyle>
          <a:p>
            <a:pPr eaLnBrk="0" hangingPunct="0"/>
            <a:fld id="{262DCB6E-6A0A-49CD-B996-C6625B7D6A47}" type="slidenum">
              <a:rPr lang="en-US" smtClean="0"/>
              <a:pPr eaLnBrk="0" hangingPunct="0"/>
              <a:t>‹#›</a:t>
            </a:fld>
            <a:endParaRPr lang="en-US" dirty="0"/>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Lst>
  <p:hf hdr="0" ftr="0" dt="0"/>
  <p:txStyles>
    <p:titleStyle>
      <a:lvl1pPr algn="l" rtl="0" eaLnBrk="0" fontAlgn="base" hangingPunct="0">
        <a:spcBef>
          <a:spcPct val="0"/>
        </a:spcBef>
        <a:spcAft>
          <a:spcPct val="0"/>
        </a:spcAft>
        <a:defRPr sz="2600">
          <a:solidFill>
            <a:srgbClr val="005199"/>
          </a:solidFill>
          <a:latin typeface="+mj-lt"/>
          <a:ea typeface="+mj-ea"/>
          <a:cs typeface="+mj-cs"/>
        </a:defRPr>
      </a:lvl1pPr>
      <a:lvl2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6pPr>
      <a:lvl7pPr marL="9144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7pPr>
      <a:lvl8pPr marL="13716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8pPr>
      <a:lvl9pPr marL="18288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rgbClr val="005199"/>
        </a:buClr>
        <a:buFont typeface="Wingdings" pitchFamily="-106"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EAAB00"/>
        </a:buClr>
        <a:buFont typeface="Times" pitchFamily="-106" charset="0"/>
        <a:buChar char="•"/>
        <a:defRPr sz="1600">
          <a:solidFill>
            <a:schemeClr val="tx1"/>
          </a:solidFill>
          <a:latin typeface="+mn-lt"/>
          <a:ea typeface="+mn-ea"/>
        </a:defRPr>
      </a:lvl2pPr>
      <a:lvl3pPr marL="1085850" indent="-228600" algn="l" rtl="0" eaLnBrk="0" fontAlgn="base" hangingPunct="0">
        <a:spcBef>
          <a:spcPct val="20000"/>
        </a:spcBef>
        <a:spcAft>
          <a:spcPct val="0"/>
        </a:spcAft>
        <a:buClr>
          <a:srgbClr val="005199"/>
        </a:buClr>
        <a:buFont typeface="Wingdings" pitchFamily="-106" charset="2"/>
        <a:buChar char="§"/>
        <a:defRPr sz="1400">
          <a:solidFill>
            <a:schemeClr val="tx1"/>
          </a:solidFill>
          <a:latin typeface="+mn-lt"/>
          <a:ea typeface="+mn-ea"/>
        </a:defRPr>
      </a:lvl3pPr>
      <a:lvl4pPr marL="1428750" indent="-228600" algn="l" rtl="0" eaLnBrk="0" fontAlgn="base" hangingPunct="0">
        <a:spcBef>
          <a:spcPct val="20000"/>
        </a:spcBef>
        <a:spcAft>
          <a:spcPct val="0"/>
        </a:spcAft>
        <a:buClr>
          <a:srgbClr val="EAAB00"/>
        </a:buClr>
        <a:buFont typeface="Times" pitchFamily="-106" charset="0"/>
        <a:buChar char="•"/>
        <a:defRPr sz="1200">
          <a:solidFill>
            <a:schemeClr val="tx1"/>
          </a:solidFill>
          <a:latin typeface="+mn-lt"/>
          <a:ea typeface="+mn-ea"/>
        </a:defRPr>
      </a:lvl4pPr>
      <a:lvl5pPr marL="1771650" indent="-228600" algn="l" rtl="0" eaLnBrk="0" fontAlgn="base" hangingPunct="0">
        <a:spcBef>
          <a:spcPct val="20000"/>
        </a:spcBef>
        <a:spcAft>
          <a:spcPct val="0"/>
        </a:spcAft>
        <a:buClr>
          <a:srgbClr val="005199"/>
        </a:buClr>
        <a:buChar char="»"/>
        <a:defRPr sz="1000">
          <a:solidFill>
            <a:schemeClr val="tx1"/>
          </a:solidFill>
          <a:latin typeface="+mn-lt"/>
          <a:ea typeface="+mn-ea"/>
        </a:defRPr>
      </a:lvl5pPr>
      <a:lvl6pPr marL="2228850" indent="-228600" algn="l" rtl="0" fontAlgn="base">
        <a:spcBef>
          <a:spcPct val="20000"/>
        </a:spcBef>
        <a:spcAft>
          <a:spcPct val="0"/>
        </a:spcAft>
        <a:buClr>
          <a:srgbClr val="005199"/>
        </a:buClr>
        <a:buChar char="»"/>
        <a:defRPr sz="1000">
          <a:solidFill>
            <a:schemeClr val="tx1"/>
          </a:solidFill>
          <a:latin typeface="+mn-lt"/>
          <a:ea typeface="+mn-ea"/>
        </a:defRPr>
      </a:lvl6pPr>
      <a:lvl7pPr marL="2686050" indent="-228600" algn="l" rtl="0" fontAlgn="base">
        <a:spcBef>
          <a:spcPct val="20000"/>
        </a:spcBef>
        <a:spcAft>
          <a:spcPct val="0"/>
        </a:spcAft>
        <a:buClr>
          <a:srgbClr val="005199"/>
        </a:buClr>
        <a:buChar char="»"/>
        <a:defRPr sz="1000">
          <a:solidFill>
            <a:schemeClr val="tx1"/>
          </a:solidFill>
          <a:latin typeface="+mn-lt"/>
          <a:ea typeface="+mn-ea"/>
        </a:defRPr>
      </a:lvl7pPr>
      <a:lvl8pPr marL="3143250" indent="-228600" algn="l" rtl="0" fontAlgn="base">
        <a:spcBef>
          <a:spcPct val="20000"/>
        </a:spcBef>
        <a:spcAft>
          <a:spcPct val="0"/>
        </a:spcAft>
        <a:buClr>
          <a:srgbClr val="005199"/>
        </a:buClr>
        <a:buChar char="»"/>
        <a:defRPr sz="1000">
          <a:solidFill>
            <a:schemeClr val="tx1"/>
          </a:solidFill>
          <a:latin typeface="+mn-lt"/>
          <a:ea typeface="+mn-ea"/>
        </a:defRPr>
      </a:lvl8pPr>
      <a:lvl9pPr marL="3600450" indent="-228600" algn="l" rtl="0" fontAlgn="base">
        <a:spcBef>
          <a:spcPct val="20000"/>
        </a:spcBef>
        <a:spcAft>
          <a:spcPct val="0"/>
        </a:spcAft>
        <a:buClr>
          <a:srgbClr val="005199"/>
        </a:buClr>
        <a:buChar char="»"/>
        <a:defRPr sz="1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8" descr="waveshape"/>
          <p:cNvPicPr>
            <a:picLocks noChangeAspect="1" noChangeArrowheads="1"/>
          </p:cNvPicPr>
          <p:nvPr/>
        </p:nvPicPr>
        <p:blipFill>
          <a:blip r:embed="rId14" cstate="print"/>
          <a:srcRect/>
          <a:stretch>
            <a:fillRect/>
          </a:stretch>
        </p:blipFill>
        <p:spPr bwMode="auto">
          <a:xfrm>
            <a:off x="0" y="0"/>
            <a:ext cx="9144000" cy="1428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392238"/>
            <a:ext cx="7772400" cy="665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21336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32" descr="Rubicon-logo-rev"/>
          <p:cNvPicPr>
            <a:picLocks noChangeAspect="1" noChangeArrowheads="1"/>
          </p:cNvPicPr>
          <p:nvPr/>
        </p:nvPicPr>
        <p:blipFill>
          <a:blip r:embed="rId15" cstate="print"/>
          <a:srcRect/>
          <a:stretch>
            <a:fillRect/>
          </a:stretch>
        </p:blipFill>
        <p:spPr bwMode="auto">
          <a:xfrm>
            <a:off x="5949950" y="200025"/>
            <a:ext cx="1677988" cy="815975"/>
          </a:xfrm>
          <a:prstGeom prst="rect">
            <a:avLst/>
          </a:prstGeom>
          <a:noFill/>
          <a:ln w="9525">
            <a:noFill/>
            <a:miter lim="800000"/>
            <a:headEnd/>
            <a:tailEnd/>
          </a:ln>
        </p:spPr>
      </p:pic>
      <p:sp>
        <p:nvSpPr>
          <p:cNvPr id="1058" name="Rectangle 34"/>
          <p:cNvSpPr>
            <a:spLocks noChangeArrowheads="1"/>
          </p:cNvSpPr>
          <p:nvPr/>
        </p:nvSpPr>
        <p:spPr bwMode="auto">
          <a:xfrm>
            <a:off x="0" y="6553200"/>
            <a:ext cx="1498600" cy="304800"/>
          </a:xfrm>
          <a:prstGeom prst="rect">
            <a:avLst/>
          </a:prstGeom>
          <a:solidFill>
            <a:srgbClr val="BBE0E3"/>
          </a:solidFill>
          <a:ln w="9525">
            <a:noFill/>
            <a:miter lim="800000"/>
            <a:headEnd/>
            <a:tailEnd/>
          </a:ln>
        </p:spPr>
        <p:txBody>
          <a:bodyPr wrap="none" anchor="ctr"/>
          <a:lstStyle/>
          <a:p>
            <a:pPr algn="ctr" eaLnBrk="0" hangingPunct="0"/>
            <a:endParaRPr lang="en-US" sz="2400" dirty="0">
              <a:solidFill>
                <a:srgbClr val="000000"/>
              </a:solidFill>
            </a:endParaRPr>
          </a:p>
        </p:txBody>
      </p:sp>
      <p:sp>
        <p:nvSpPr>
          <p:cNvPr id="1059" name="Rectangle 35"/>
          <p:cNvSpPr>
            <a:spLocks noChangeArrowheads="1"/>
          </p:cNvSpPr>
          <p:nvPr/>
        </p:nvSpPr>
        <p:spPr bwMode="auto">
          <a:xfrm>
            <a:off x="1524000"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0" name="Rectangle 36"/>
          <p:cNvSpPr>
            <a:spLocks noChangeArrowheads="1"/>
          </p:cNvSpPr>
          <p:nvPr/>
        </p:nvSpPr>
        <p:spPr bwMode="auto">
          <a:xfrm>
            <a:off x="30591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1" name="Rectangle 37"/>
          <p:cNvSpPr>
            <a:spLocks noChangeArrowheads="1"/>
          </p:cNvSpPr>
          <p:nvPr/>
        </p:nvSpPr>
        <p:spPr bwMode="auto">
          <a:xfrm>
            <a:off x="4594225"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2" name="Rectangle 38"/>
          <p:cNvSpPr>
            <a:spLocks noChangeArrowheads="1"/>
          </p:cNvSpPr>
          <p:nvPr/>
        </p:nvSpPr>
        <p:spPr bwMode="auto">
          <a:xfrm>
            <a:off x="6119813"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3" name="Rectangle 39"/>
          <p:cNvSpPr>
            <a:spLocks noChangeArrowheads="1"/>
          </p:cNvSpPr>
          <p:nvPr/>
        </p:nvSpPr>
        <p:spPr bwMode="auto">
          <a:xfrm>
            <a:off x="7645400" y="6553200"/>
            <a:ext cx="1498600" cy="304800"/>
          </a:xfrm>
          <a:prstGeom prst="rect">
            <a:avLst/>
          </a:prstGeom>
          <a:solidFill>
            <a:srgbClr val="BBE0E3"/>
          </a:solidFill>
          <a:ln w="9525">
            <a:noFill/>
            <a:miter lim="800000"/>
            <a:headEnd/>
            <a:tailEnd/>
          </a:ln>
        </p:spPr>
        <p:txBody>
          <a:bodyPr wrap="none" anchor="ctr"/>
          <a:lstStyle/>
          <a:p>
            <a:pPr eaLnBrk="0" hangingPunct="0"/>
            <a:endParaRPr lang="en-US" sz="2400" dirty="0">
              <a:solidFill>
                <a:srgbClr val="000000"/>
              </a:solidFill>
            </a:endParaRPr>
          </a:p>
        </p:txBody>
      </p:sp>
      <p:sp>
        <p:nvSpPr>
          <p:cNvPr id="1064" name="Text Box 40"/>
          <p:cNvSpPr txBox="1">
            <a:spLocks noChangeArrowheads="1"/>
          </p:cNvSpPr>
          <p:nvPr/>
        </p:nvSpPr>
        <p:spPr bwMode="auto">
          <a:xfrm>
            <a:off x="1" y="6592602"/>
            <a:ext cx="1497106" cy="220573"/>
          </a:xfrm>
          <a:prstGeom prst="rect">
            <a:avLst/>
          </a:prstGeom>
          <a:noFill/>
          <a:ln w="9525">
            <a:noFill/>
            <a:miter lim="800000"/>
            <a:headEnd/>
            <a:tailEnd/>
          </a:ln>
        </p:spPr>
        <p:txBody>
          <a:bodyPr wrap="square">
            <a:spAutoFit/>
          </a:bodyPr>
          <a:lstStyle/>
          <a:p>
            <a:pPr algn="ctr" eaLnBrk="0" hangingPunct="0">
              <a:lnSpc>
                <a:spcPts val="1000"/>
              </a:lnSpc>
              <a:spcBef>
                <a:spcPct val="50000"/>
              </a:spcBef>
            </a:pPr>
            <a:r>
              <a:rPr lang="en-US" sz="800" b="1" dirty="0" smtClean="0">
                <a:solidFill>
                  <a:srgbClr val="003072"/>
                </a:solidFill>
                <a:latin typeface="Verdana" pitchFamily="-106" charset="0"/>
              </a:rPr>
              <a:t>EXECUTIVE SUMMARY</a:t>
            </a:r>
            <a:endParaRPr lang="en-US" sz="800" b="1" dirty="0">
              <a:solidFill>
                <a:srgbClr val="003072"/>
              </a:solidFill>
              <a:latin typeface="Verdana" pitchFamily="-106" charset="0"/>
            </a:endParaRPr>
          </a:p>
        </p:txBody>
      </p:sp>
      <p:sp>
        <p:nvSpPr>
          <p:cNvPr id="1065" name="Text Box 41"/>
          <p:cNvSpPr txBox="1">
            <a:spLocks noChangeArrowheads="1"/>
          </p:cNvSpPr>
          <p:nvPr/>
        </p:nvSpPr>
        <p:spPr bwMode="auto">
          <a:xfrm>
            <a:off x="1708150" y="6591947"/>
            <a:ext cx="1138238" cy="220573"/>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Q2, 2011</a:t>
            </a:r>
            <a:endParaRPr lang="en-US" sz="900" b="1" dirty="0">
              <a:solidFill>
                <a:srgbClr val="003072"/>
              </a:solidFill>
              <a:latin typeface="Verdana" pitchFamily="-106" charset="0"/>
            </a:endParaRPr>
          </a:p>
        </p:txBody>
      </p:sp>
      <p:sp>
        <p:nvSpPr>
          <p:cNvPr id="1066" name="Text Box 42"/>
          <p:cNvSpPr txBox="1">
            <a:spLocks noChangeArrowheads="1"/>
          </p:cNvSpPr>
          <p:nvPr/>
        </p:nvSpPr>
        <p:spPr bwMode="auto">
          <a:xfrm>
            <a:off x="3128963"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Q3, 2011</a:t>
            </a:r>
            <a:endParaRPr lang="en-US" sz="900" b="1" dirty="0">
              <a:solidFill>
                <a:srgbClr val="003072"/>
              </a:solidFill>
              <a:latin typeface="Verdana" pitchFamily="-106" charset="0"/>
            </a:endParaRPr>
          </a:p>
        </p:txBody>
      </p:sp>
      <p:sp>
        <p:nvSpPr>
          <p:cNvPr id="1067" name="Text Box 43"/>
          <p:cNvSpPr txBox="1">
            <a:spLocks noChangeArrowheads="1"/>
          </p:cNvSpPr>
          <p:nvPr/>
        </p:nvSpPr>
        <p:spPr bwMode="auto">
          <a:xfrm>
            <a:off x="4657725" y="6600825"/>
            <a:ext cx="1347788"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Q4 2011</a:t>
            </a:r>
            <a:endParaRPr lang="en-US" sz="900" b="1" dirty="0">
              <a:solidFill>
                <a:srgbClr val="003072"/>
              </a:solidFill>
              <a:latin typeface="Verdana" pitchFamily="-106" charset="0"/>
            </a:endParaRPr>
          </a:p>
        </p:txBody>
      </p:sp>
      <p:sp>
        <p:nvSpPr>
          <p:cNvPr id="1068" name="Text Box 44"/>
          <p:cNvSpPr txBox="1">
            <a:spLocks noChangeArrowheads="1"/>
          </p:cNvSpPr>
          <p:nvPr/>
        </p:nvSpPr>
        <p:spPr bwMode="auto">
          <a:xfrm>
            <a:off x="6192838" y="6600825"/>
            <a:ext cx="1347787"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Q1, 2012</a:t>
            </a:r>
            <a:endParaRPr lang="en-US" sz="900" b="1" dirty="0">
              <a:solidFill>
                <a:srgbClr val="003072"/>
              </a:solidFill>
              <a:latin typeface="Verdana" pitchFamily="-106" charset="0"/>
            </a:endParaRPr>
          </a:p>
        </p:txBody>
      </p:sp>
      <p:sp>
        <p:nvSpPr>
          <p:cNvPr id="1069" name="Text Box 45"/>
          <p:cNvSpPr txBox="1">
            <a:spLocks noChangeArrowheads="1"/>
          </p:cNvSpPr>
          <p:nvPr/>
        </p:nvSpPr>
        <p:spPr bwMode="auto">
          <a:xfrm>
            <a:off x="7796213" y="6600825"/>
            <a:ext cx="1196975" cy="219075"/>
          </a:xfrm>
          <a:prstGeom prst="rect">
            <a:avLst/>
          </a:prstGeom>
          <a:noFill/>
          <a:ln w="9525">
            <a:noFill/>
            <a:miter lim="800000"/>
            <a:headEnd/>
            <a:tailEnd/>
          </a:ln>
        </p:spPr>
        <p:txBody>
          <a:bodyPr>
            <a:spAutoFit/>
          </a:bodyPr>
          <a:lstStyle/>
          <a:p>
            <a:pPr algn="ctr" eaLnBrk="0" hangingPunct="0">
              <a:lnSpc>
                <a:spcPts val="1000"/>
              </a:lnSpc>
              <a:spcBef>
                <a:spcPct val="50000"/>
              </a:spcBef>
            </a:pPr>
            <a:r>
              <a:rPr lang="en-US" sz="900" b="1" dirty="0" smtClean="0">
                <a:solidFill>
                  <a:srgbClr val="003072"/>
                </a:solidFill>
                <a:latin typeface="Verdana" pitchFamily="-106" charset="0"/>
              </a:rPr>
              <a:t>APPENDIX</a:t>
            </a:r>
            <a:endParaRPr lang="en-US" sz="900" b="1" dirty="0">
              <a:solidFill>
                <a:srgbClr val="003072"/>
              </a:solidFill>
              <a:latin typeface="Verdana" pitchFamily="-106" charset="0"/>
            </a:endParaRPr>
          </a:p>
        </p:txBody>
      </p:sp>
      <p:sp>
        <p:nvSpPr>
          <p:cNvPr id="20" name="Slide Number Placeholder 19"/>
          <p:cNvSpPr>
            <a:spLocks noGrp="1"/>
          </p:cNvSpPr>
          <p:nvPr>
            <p:ph type="sldNum" sz="quarter" idx="4"/>
          </p:nvPr>
        </p:nvSpPr>
        <p:spPr>
          <a:xfrm>
            <a:off x="7010400" y="6240941"/>
            <a:ext cx="2133600" cy="365125"/>
          </a:xfrm>
          <a:prstGeom prst="rect">
            <a:avLst/>
          </a:prstGeom>
        </p:spPr>
        <p:txBody>
          <a:bodyPr vert="horz" lIns="91440" tIns="45720" rIns="91440" bIns="45720" rtlCol="0" anchor="ctr"/>
          <a:lstStyle>
            <a:lvl1pPr algn="r">
              <a:defRPr sz="1200">
                <a:solidFill>
                  <a:srgbClr val="005199"/>
                </a:solidFill>
                <a:latin typeface="+mj-lt"/>
              </a:defRPr>
            </a:lvl1pPr>
          </a:lstStyle>
          <a:p>
            <a:pPr eaLnBrk="0" hangingPunct="0"/>
            <a:fld id="{262DCB6E-6A0A-49CD-B996-C6625B7D6A47}" type="slidenum">
              <a:rPr lang="en-US" smtClean="0"/>
              <a:pPr eaLnBrk="0" hangingPunct="0"/>
              <a:t>‹#›</a:t>
            </a:fld>
            <a:endParaRPr lang="en-US" dirty="0"/>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ftr="0" dt="0"/>
  <p:txStyles>
    <p:titleStyle>
      <a:lvl1pPr algn="l" rtl="0" eaLnBrk="0" fontAlgn="base" hangingPunct="0">
        <a:spcBef>
          <a:spcPct val="0"/>
        </a:spcBef>
        <a:spcAft>
          <a:spcPct val="0"/>
        </a:spcAft>
        <a:defRPr sz="2600">
          <a:solidFill>
            <a:srgbClr val="005199"/>
          </a:solidFill>
          <a:latin typeface="+mj-lt"/>
          <a:ea typeface="+mj-ea"/>
          <a:cs typeface="+mj-cs"/>
        </a:defRPr>
      </a:lvl1pPr>
      <a:lvl2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5pPr>
      <a:lvl6pPr marL="4572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6pPr>
      <a:lvl7pPr marL="9144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7pPr>
      <a:lvl8pPr marL="13716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8pPr>
      <a:lvl9pPr marL="1828800" algn="l" rtl="0" fontAlgn="base">
        <a:spcBef>
          <a:spcPct val="0"/>
        </a:spcBef>
        <a:spcAft>
          <a:spcPct val="0"/>
        </a:spcAft>
        <a:defRPr sz="3000">
          <a:solidFill>
            <a:srgbClr val="005199"/>
          </a:solidFill>
          <a:latin typeface="Verdana"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lr>
          <a:srgbClr val="005199"/>
        </a:buClr>
        <a:buFont typeface="Wingdings" pitchFamily="-106"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EAAB00"/>
        </a:buClr>
        <a:buFont typeface="Times" pitchFamily="-106" charset="0"/>
        <a:buChar char="•"/>
        <a:defRPr sz="1600">
          <a:solidFill>
            <a:schemeClr val="tx1"/>
          </a:solidFill>
          <a:latin typeface="+mn-lt"/>
          <a:ea typeface="+mn-ea"/>
        </a:defRPr>
      </a:lvl2pPr>
      <a:lvl3pPr marL="1085850" indent="-228600" algn="l" rtl="0" eaLnBrk="0" fontAlgn="base" hangingPunct="0">
        <a:spcBef>
          <a:spcPct val="20000"/>
        </a:spcBef>
        <a:spcAft>
          <a:spcPct val="0"/>
        </a:spcAft>
        <a:buClr>
          <a:srgbClr val="005199"/>
        </a:buClr>
        <a:buFont typeface="Wingdings" pitchFamily="-106" charset="2"/>
        <a:buChar char="§"/>
        <a:defRPr sz="1400">
          <a:solidFill>
            <a:schemeClr val="tx1"/>
          </a:solidFill>
          <a:latin typeface="+mn-lt"/>
          <a:ea typeface="+mn-ea"/>
        </a:defRPr>
      </a:lvl3pPr>
      <a:lvl4pPr marL="1428750" indent="-228600" algn="l" rtl="0" eaLnBrk="0" fontAlgn="base" hangingPunct="0">
        <a:spcBef>
          <a:spcPct val="20000"/>
        </a:spcBef>
        <a:spcAft>
          <a:spcPct val="0"/>
        </a:spcAft>
        <a:buClr>
          <a:srgbClr val="EAAB00"/>
        </a:buClr>
        <a:buFont typeface="Times" pitchFamily="-106" charset="0"/>
        <a:buChar char="•"/>
        <a:defRPr sz="1200">
          <a:solidFill>
            <a:schemeClr val="tx1"/>
          </a:solidFill>
          <a:latin typeface="+mn-lt"/>
          <a:ea typeface="+mn-ea"/>
        </a:defRPr>
      </a:lvl4pPr>
      <a:lvl5pPr marL="1771650" indent="-228600" algn="l" rtl="0" eaLnBrk="0" fontAlgn="base" hangingPunct="0">
        <a:spcBef>
          <a:spcPct val="20000"/>
        </a:spcBef>
        <a:spcAft>
          <a:spcPct val="0"/>
        </a:spcAft>
        <a:buClr>
          <a:srgbClr val="005199"/>
        </a:buClr>
        <a:buChar char="»"/>
        <a:defRPr sz="1000">
          <a:solidFill>
            <a:schemeClr val="tx1"/>
          </a:solidFill>
          <a:latin typeface="+mn-lt"/>
          <a:ea typeface="+mn-ea"/>
        </a:defRPr>
      </a:lvl5pPr>
      <a:lvl6pPr marL="2228850" indent="-228600" algn="l" rtl="0" fontAlgn="base">
        <a:spcBef>
          <a:spcPct val="20000"/>
        </a:spcBef>
        <a:spcAft>
          <a:spcPct val="0"/>
        </a:spcAft>
        <a:buClr>
          <a:srgbClr val="005199"/>
        </a:buClr>
        <a:buChar char="»"/>
        <a:defRPr sz="1000">
          <a:solidFill>
            <a:schemeClr val="tx1"/>
          </a:solidFill>
          <a:latin typeface="+mn-lt"/>
          <a:ea typeface="+mn-ea"/>
        </a:defRPr>
      </a:lvl6pPr>
      <a:lvl7pPr marL="2686050" indent="-228600" algn="l" rtl="0" fontAlgn="base">
        <a:spcBef>
          <a:spcPct val="20000"/>
        </a:spcBef>
        <a:spcAft>
          <a:spcPct val="0"/>
        </a:spcAft>
        <a:buClr>
          <a:srgbClr val="005199"/>
        </a:buClr>
        <a:buChar char="»"/>
        <a:defRPr sz="1000">
          <a:solidFill>
            <a:schemeClr val="tx1"/>
          </a:solidFill>
          <a:latin typeface="+mn-lt"/>
          <a:ea typeface="+mn-ea"/>
        </a:defRPr>
      </a:lvl7pPr>
      <a:lvl8pPr marL="3143250" indent="-228600" algn="l" rtl="0" fontAlgn="base">
        <a:spcBef>
          <a:spcPct val="20000"/>
        </a:spcBef>
        <a:spcAft>
          <a:spcPct val="0"/>
        </a:spcAft>
        <a:buClr>
          <a:srgbClr val="005199"/>
        </a:buClr>
        <a:buChar char="»"/>
        <a:defRPr sz="1000">
          <a:solidFill>
            <a:schemeClr val="tx1"/>
          </a:solidFill>
          <a:latin typeface="+mn-lt"/>
          <a:ea typeface="+mn-ea"/>
        </a:defRPr>
      </a:lvl8pPr>
      <a:lvl9pPr marL="3600450" indent="-228600" algn="l" rtl="0" fontAlgn="base">
        <a:spcBef>
          <a:spcPct val="20000"/>
        </a:spcBef>
        <a:spcAft>
          <a:spcPct val="0"/>
        </a:spcAft>
        <a:buClr>
          <a:srgbClr val="005199"/>
        </a:buClr>
        <a:buChar char="»"/>
        <a:defRPr sz="1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Microsoft_Office_Excel_97-2003_Worksheet2.xls"/></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5" descr="Spectrum_NoGradient.png"/>
          <p:cNvPicPr>
            <a:picLocks noChangeAspect="1"/>
          </p:cNvPicPr>
          <p:nvPr/>
        </p:nvPicPr>
        <p:blipFill>
          <a:blip r:embed="rId3" cstate="print"/>
          <a:srcRect/>
          <a:stretch>
            <a:fillRect/>
          </a:stretch>
        </p:blipFill>
        <p:spPr bwMode="auto">
          <a:xfrm>
            <a:off x="0" y="3101975"/>
            <a:ext cx="9144000" cy="1954213"/>
          </a:xfrm>
          <a:prstGeom prst="rect">
            <a:avLst/>
          </a:prstGeom>
          <a:noFill/>
          <a:ln w="9525">
            <a:noFill/>
            <a:miter lim="800000"/>
            <a:headEnd/>
            <a:tailEnd/>
          </a:ln>
        </p:spPr>
      </p:pic>
      <p:sp>
        <p:nvSpPr>
          <p:cNvPr id="12290" name="TextBox 8"/>
          <p:cNvSpPr txBox="1">
            <a:spLocks noChangeArrowheads="1"/>
          </p:cNvSpPr>
          <p:nvPr/>
        </p:nvSpPr>
        <p:spPr bwMode="auto">
          <a:xfrm>
            <a:off x="355600" y="6269038"/>
            <a:ext cx="2965450" cy="246062"/>
          </a:xfrm>
          <a:prstGeom prst="rect">
            <a:avLst/>
          </a:prstGeom>
          <a:noFill/>
          <a:ln w="9525">
            <a:noFill/>
            <a:miter lim="800000"/>
            <a:headEnd/>
            <a:tailEnd/>
          </a:ln>
        </p:spPr>
        <p:txBody>
          <a:bodyPr lIns="0" tIns="0" rIns="0" bIns="0">
            <a:spAutoFit/>
          </a:bodyPr>
          <a:lstStyle/>
          <a:p>
            <a:r>
              <a:rPr lang="en-US" sz="1600">
                <a:solidFill>
                  <a:srgbClr val="00467F"/>
                </a:solidFill>
              </a:rPr>
              <a:t>Accelerating success.</a:t>
            </a:r>
          </a:p>
          <a:p>
            <a:endParaRPr lang="en-US" sz="1400"/>
          </a:p>
        </p:txBody>
      </p:sp>
      <p:sp>
        <p:nvSpPr>
          <p:cNvPr id="12291" name="Line 15"/>
          <p:cNvSpPr>
            <a:spLocks noChangeShapeType="1"/>
          </p:cNvSpPr>
          <p:nvPr/>
        </p:nvSpPr>
        <p:spPr bwMode="auto">
          <a:xfrm>
            <a:off x="7291388" y="6731000"/>
            <a:ext cx="1538287" cy="0"/>
          </a:xfrm>
          <a:prstGeom prst="line">
            <a:avLst/>
          </a:prstGeom>
          <a:noFill/>
          <a:ln w="9525" algn="ctr">
            <a:solidFill>
              <a:srgbClr val="999999"/>
            </a:solidFill>
            <a:round/>
            <a:headEnd/>
            <a:tailEnd/>
          </a:ln>
        </p:spPr>
        <p:txBody>
          <a:bodyPr/>
          <a:lstStyle/>
          <a:p>
            <a:endParaRPr lang="en-US"/>
          </a:p>
        </p:txBody>
      </p:sp>
      <p:pic>
        <p:nvPicPr>
          <p:cNvPr id="12292" name="Picture 10" descr="PKFColliers_HR_logo_gradient_horz.png"/>
          <p:cNvPicPr>
            <a:picLocks noChangeAspect="1"/>
          </p:cNvPicPr>
          <p:nvPr/>
        </p:nvPicPr>
        <p:blipFill>
          <a:blip r:embed="rId4" cstate="print"/>
          <a:srcRect r="62163"/>
          <a:stretch>
            <a:fillRect/>
          </a:stretch>
        </p:blipFill>
        <p:spPr bwMode="auto">
          <a:xfrm>
            <a:off x="7947025" y="5799138"/>
            <a:ext cx="882650" cy="914400"/>
          </a:xfrm>
          <a:prstGeom prst="rect">
            <a:avLst/>
          </a:prstGeom>
          <a:noFill/>
          <a:ln w="9525">
            <a:noFill/>
            <a:miter lim="800000"/>
            <a:headEnd/>
            <a:tailEnd/>
          </a:ln>
        </p:spPr>
      </p:pic>
      <p:sp>
        <p:nvSpPr>
          <p:cNvPr id="9" name="TextBox 8"/>
          <p:cNvSpPr txBox="1"/>
          <p:nvPr/>
        </p:nvSpPr>
        <p:spPr>
          <a:xfrm>
            <a:off x="1458913" y="363915"/>
            <a:ext cx="6491287" cy="7071167"/>
          </a:xfrm>
          <a:prstGeom prst="rect">
            <a:avLst/>
          </a:prstGeom>
          <a:noFill/>
        </p:spPr>
        <p:txBody>
          <a:bodyPr>
            <a:spAutoFit/>
          </a:bodyPr>
          <a:lstStyle/>
          <a:p>
            <a:pPr algn="ctr"/>
            <a:r>
              <a:rPr lang="en-US" sz="3600" dirty="0" smtClean="0">
                <a:solidFill>
                  <a:srgbClr val="DBA000"/>
                </a:solidFill>
                <a:effectLst>
                  <a:outerShdw blurRad="38100" dist="38100" dir="2700000" algn="tl">
                    <a:srgbClr val="C0C0C0"/>
                  </a:outerShdw>
                </a:effectLst>
                <a:latin typeface="Britannic Bold"/>
              </a:rPr>
              <a:t>May </a:t>
            </a:r>
            <a:r>
              <a:rPr lang="en-US" sz="3600" dirty="0" smtClean="0">
                <a:solidFill>
                  <a:srgbClr val="DBA000"/>
                </a:solidFill>
                <a:effectLst>
                  <a:outerShdw blurRad="38100" dist="38100" dir="2700000" algn="tl">
                    <a:srgbClr val="C0C0C0"/>
                  </a:outerShdw>
                </a:effectLst>
                <a:latin typeface="Britannic Bold"/>
              </a:rPr>
              <a:t>18, </a:t>
            </a:r>
            <a:r>
              <a:rPr lang="en-US" sz="3600" dirty="0">
                <a:solidFill>
                  <a:srgbClr val="DBA000"/>
                </a:solidFill>
                <a:effectLst>
                  <a:outerShdw blurRad="38100" dist="38100" dir="2700000" algn="tl">
                    <a:srgbClr val="C0C0C0"/>
                  </a:outerShdw>
                </a:effectLst>
                <a:latin typeface="Britannic Bold"/>
              </a:rPr>
              <a:t>2011</a:t>
            </a:r>
          </a:p>
          <a:p>
            <a:pPr algn="ctr"/>
            <a:r>
              <a:rPr lang="en-US" sz="3600" dirty="0">
                <a:solidFill>
                  <a:srgbClr val="DBA000"/>
                </a:solidFill>
                <a:effectLst>
                  <a:outerShdw blurRad="38100" dist="38100" dir="2700000" algn="tl">
                    <a:srgbClr val="C0C0C0"/>
                  </a:outerShdw>
                </a:effectLst>
                <a:latin typeface="Britannic Bold"/>
              </a:rPr>
              <a:t>U.S. Lodging Industry Overview</a:t>
            </a:r>
          </a:p>
          <a:p>
            <a:pPr algn="ctr"/>
            <a:endParaRPr lang="en-US" sz="1200" b="1" dirty="0" smtClean="0">
              <a:solidFill>
                <a:srgbClr val="00355F"/>
              </a:solidFill>
            </a:endParaRPr>
          </a:p>
          <a:p>
            <a:pPr algn="ctr"/>
            <a:endParaRPr lang="en-US" sz="1200" b="1" dirty="0">
              <a:solidFill>
                <a:srgbClr val="00355F"/>
              </a:solidFill>
            </a:endParaRPr>
          </a:p>
          <a:p>
            <a:pPr algn="ctr"/>
            <a:endParaRPr lang="en-US" sz="1000" b="1" dirty="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050" b="1" dirty="0" smtClean="0">
              <a:solidFill>
                <a:srgbClr val="00355F"/>
              </a:solidFill>
            </a:endParaRPr>
          </a:p>
          <a:p>
            <a:pPr algn="ctr"/>
            <a:r>
              <a:rPr lang="en-US" sz="1400" b="1" dirty="0" smtClean="0">
                <a:solidFill>
                  <a:srgbClr val="00355F"/>
                </a:solidFill>
              </a:rPr>
              <a:t>Prepared for:</a:t>
            </a:r>
          </a:p>
          <a:p>
            <a:pPr algn="ctr"/>
            <a:endParaRPr lang="en-US" sz="1400" b="1" dirty="0" smtClean="0">
              <a:solidFill>
                <a:srgbClr val="00355F"/>
              </a:solidFill>
            </a:endParaRPr>
          </a:p>
          <a:p>
            <a:pPr algn="ctr"/>
            <a:r>
              <a:rPr lang="en-US" sz="3200" b="1" dirty="0" smtClean="0">
                <a:solidFill>
                  <a:srgbClr val="00355F"/>
                </a:solidFill>
                <a:effectLst>
                  <a:outerShdw blurRad="38100" dist="38100" dir="2700000" algn="tl">
                    <a:srgbClr val="000000">
                      <a:alpha val="43137"/>
                    </a:srgbClr>
                  </a:outerShdw>
                </a:effectLst>
              </a:rPr>
              <a:t>Economic Forecasting Center</a:t>
            </a:r>
          </a:p>
          <a:p>
            <a:pPr algn="ctr"/>
            <a:r>
              <a:rPr lang="en-US" sz="3200" b="1" dirty="0" smtClean="0">
                <a:solidFill>
                  <a:srgbClr val="00355F"/>
                </a:solidFill>
                <a:effectLst>
                  <a:outerShdw blurRad="38100" dist="38100" dir="2700000" algn="tl">
                    <a:srgbClr val="000000">
                      <a:alpha val="43137"/>
                    </a:srgbClr>
                  </a:outerShdw>
                </a:effectLst>
              </a:rPr>
              <a:t>Georgia State University</a:t>
            </a:r>
            <a:endParaRPr lang="en-US" sz="1400" b="1" dirty="0" smtClean="0">
              <a:solidFill>
                <a:srgbClr val="00355F"/>
              </a:solidFill>
            </a:endParaRPr>
          </a:p>
          <a:p>
            <a:pPr algn="ctr"/>
            <a:r>
              <a:rPr lang="en-US" sz="500" b="1" dirty="0" smtClean="0">
                <a:solidFill>
                  <a:srgbClr val="00355F"/>
                </a:solidFill>
              </a:rPr>
              <a:t>by</a:t>
            </a:r>
          </a:p>
          <a:p>
            <a:pPr algn="ctr"/>
            <a:r>
              <a:rPr lang="en-US" sz="1400" b="1" dirty="0" smtClean="0">
                <a:solidFill>
                  <a:srgbClr val="00355F"/>
                </a:solidFill>
              </a:rPr>
              <a:t>R</a:t>
            </a:r>
            <a:r>
              <a:rPr lang="en-US" sz="1400" b="1" dirty="0">
                <a:solidFill>
                  <a:srgbClr val="00355F"/>
                </a:solidFill>
              </a:rPr>
              <a:t>. Mark Woodworth</a:t>
            </a:r>
          </a:p>
          <a:p>
            <a:pPr algn="ctr"/>
            <a:r>
              <a:rPr lang="en-US" sz="1400" b="1" dirty="0">
                <a:solidFill>
                  <a:srgbClr val="00355F"/>
                </a:solidFill>
              </a:rPr>
              <a:t>PKF Hospitality </a:t>
            </a:r>
            <a:r>
              <a:rPr lang="en-US" sz="1400" b="1" dirty="0" smtClean="0">
                <a:solidFill>
                  <a:srgbClr val="00355F"/>
                </a:solidFill>
              </a:rPr>
              <a:t>Research</a:t>
            </a:r>
          </a:p>
          <a:p>
            <a:pPr algn="ctr"/>
            <a:endParaRPr lang="en-US" sz="1400" b="1" dirty="0" smtClean="0">
              <a:solidFill>
                <a:srgbClr val="00355F"/>
              </a:solidFill>
            </a:endParaRPr>
          </a:p>
          <a:p>
            <a:pPr algn="ctr"/>
            <a:endParaRPr lang="en-US" sz="1400" b="1" dirty="0" smtClean="0">
              <a:solidFill>
                <a:srgbClr val="00355F"/>
              </a:solidFill>
            </a:endParaRPr>
          </a:p>
          <a:p>
            <a:pPr algn="ctr"/>
            <a:endParaRPr lang="en-US" sz="1400" b="1" dirty="0">
              <a:solidFill>
                <a:srgbClr val="00355F"/>
              </a:solidFill>
            </a:endParaRPr>
          </a:p>
          <a:p>
            <a:pPr algn="ctr"/>
            <a:endParaRPr lang="en-US" sz="1600" b="1" dirty="0">
              <a:solidFill>
                <a:srgbClr val="00355F"/>
              </a:solidFill>
            </a:endParaRPr>
          </a:p>
        </p:txBody>
      </p:sp>
      <p:sp>
        <p:nvSpPr>
          <p:cNvPr id="7" name="TextBox 6"/>
          <p:cNvSpPr txBox="1"/>
          <p:nvPr/>
        </p:nvSpPr>
        <p:spPr>
          <a:xfrm>
            <a:off x="0" y="1555829"/>
            <a:ext cx="9144000" cy="1231106"/>
          </a:xfrm>
          <a:prstGeom prst="rect">
            <a:avLst/>
          </a:prstGeom>
          <a:noFill/>
        </p:spPr>
        <p:txBody>
          <a:bodyPr wrap="square">
            <a:spAutoFit/>
          </a:bodyPr>
          <a:lstStyle/>
          <a:p>
            <a:pPr algn="ctr">
              <a:defRPr/>
            </a:pPr>
            <a:endParaRPr lang="en-US" sz="1400" b="1" dirty="0" smtClean="0">
              <a:ln w="6350">
                <a:solidFill>
                  <a:schemeClr val="tx1"/>
                </a:solidFill>
              </a:ln>
              <a:solidFill>
                <a:srgbClr val="111111"/>
              </a:solidFill>
            </a:endParaRPr>
          </a:p>
          <a:p>
            <a:pPr algn="ctr">
              <a:defRPr/>
            </a:pPr>
            <a:r>
              <a:rPr lang="en-US" sz="2000" b="1" dirty="0" smtClean="0">
                <a:ln w="6350">
                  <a:solidFill>
                    <a:schemeClr val="tx1"/>
                  </a:solidFill>
                </a:ln>
                <a:solidFill>
                  <a:srgbClr val="FF0000"/>
                </a:solidFill>
              </a:rPr>
              <a:t>Expensive Oil:</a:t>
            </a:r>
          </a:p>
          <a:p>
            <a:pPr algn="ctr">
              <a:defRPr/>
            </a:pPr>
            <a:r>
              <a:rPr lang="en-US" sz="2000" b="1" dirty="0" smtClean="0">
                <a:ln w="6350">
                  <a:solidFill>
                    <a:schemeClr val="tx1"/>
                  </a:solidFill>
                </a:ln>
                <a:solidFill>
                  <a:srgbClr val="0093D0"/>
                </a:solidFill>
              </a:rPr>
              <a:t>A </a:t>
            </a:r>
            <a:r>
              <a:rPr lang="en-US" sz="2000" b="1" dirty="0" smtClean="0">
                <a:ln w="6350">
                  <a:solidFill>
                    <a:schemeClr val="tx1"/>
                  </a:solidFill>
                </a:ln>
                <a:solidFill>
                  <a:srgbClr val="FF0000"/>
                </a:solidFill>
              </a:rPr>
              <a:t>Detour</a:t>
            </a:r>
            <a:r>
              <a:rPr lang="en-US" sz="2000" b="1" dirty="0" smtClean="0">
                <a:ln w="6350">
                  <a:solidFill>
                    <a:schemeClr val="tx1"/>
                  </a:solidFill>
                </a:ln>
                <a:solidFill>
                  <a:srgbClr val="0093D0"/>
                </a:solidFill>
              </a:rPr>
              <a:t> on the Road to Recovery?</a:t>
            </a:r>
          </a:p>
          <a:p>
            <a:pPr algn="ctr">
              <a:defRPr/>
            </a:pPr>
            <a:r>
              <a:rPr lang="en-US" sz="2000" b="1" dirty="0" smtClean="0">
                <a:ln w="6350">
                  <a:solidFill>
                    <a:schemeClr val="tx1"/>
                  </a:solidFill>
                </a:ln>
                <a:solidFill>
                  <a:srgbClr val="0093D0"/>
                </a:solidFill>
              </a:rPr>
              <a:t>or</a:t>
            </a:r>
          </a:p>
        </p:txBody>
      </p:sp>
      <p:sp>
        <p:nvSpPr>
          <p:cNvPr id="574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12192" y="2269061"/>
            <a:ext cx="9144000" cy="923330"/>
          </a:xfrm>
          <a:prstGeom prst="rect">
            <a:avLst/>
          </a:prstGeom>
          <a:noFill/>
        </p:spPr>
        <p:txBody>
          <a:bodyPr wrap="square">
            <a:spAutoFit/>
          </a:bodyPr>
          <a:lstStyle/>
          <a:p>
            <a:pPr algn="ctr">
              <a:defRPr/>
            </a:pPr>
            <a:endParaRPr lang="en-US" sz="1400" b="1" dirty="0" smtClean="0">
              <a:ln w="6350">
                <a:solidFill>
                  <a:schemeClr val="tx1"/>
                </a:solidFill>
              </a:ln>
              <a:solidFill>
                <a:srgbClr val="111111"/>
              </a:solidFill>
            </a:endParaRPr>
          </a:p>
          <a:p>
            <a:pPr algn="ctr">
              <a:defRPr/>
            </a:pPr>
            <a:endParaRPr lang="en-US" sz="2000" b="1" dirty="0" smtClean="0">
              <a:ln w="6350">
                <a:solidFill>
                  <a:schemeClr val="tx1"/>
                </a:solidFill>
              </a:ln>
              <a:solidFill>
                <a:srgbClr val="0093D0"/>
              </a:solidFill>
            </a:endParaRPr>
          </a:p>
          <a:p>
            <a:pPr algn="ctr">
              <a:defRPr/>
            </a:pPr>
            <a:r>
              <a:rPr lang="en-US" sz="2000" b="1" dirty="0" smtClean="0">
                <a:ln w="6350">
                  <a:solidFill>
                    <a:schemeClr val="tx1"/>
                  </a:solidFill>
                </a:ln>
                <a:solidFill>
                  <a:srgbClr val="0093D0"/>
                </a:solidFill>
              </a:rPr>
              <a:t>A </a:t>
            </a:r>
            <a:r>
              <a:rPr lang="en-US" sz="2000" b="1" dirty="0" smtClean="0">
                <a:ln w="6350">
                  <a:solidFill>
                    <a:schemeClr val="tx1"/>
                  </a:solidFill>
                </a:ln>
                <a:solidFill>
                  <a:srgbClr val="FFFF00"/>
                </a:solidFill>
              </a:rPr>
              <a:t>Bump</a:t>
            </a:r>
            <a:r>
              <a:rPr lang="en-US" sz="2000" b="1" dirty="0" smtClean="0">
                <a:ln w="6350">
                  <a:solidFill>
                    <a:schemeClr val="tx1"/>
                  </a:solidFill>
                </a:ln>
                <a:solidFill>
                  <a:srgbClr val="0093D0"/>
                </a:solidFill>
              </a:rPr>
              <a:t> on the Path to Better Times?</a:t>
            </a:r>
            <a:endParaRPr lang="en-US" sz="2000" b="1" dirty="0">
              <a:ln w="6350">
                <a:solidFill>
                  <a:schemeClr val="tx1"/>
                </a:solidFill>
              </a:ln>
              <a:solidFill>
                <a:srgbClr val="0093D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5"/>
          <p:cNvSpPr txBox="1">
            <a:spLocks noChangeArrowheads="1"/>
          </p:cNvSpPr>
          <p:nvPr/>
        </p:nvSpPr>
        <p:spPr bwMode="auto">
          <a:xfrm>
            <a:off x="5195888" y="2232025"/>
            <a:ext cx="2511425" cy="442913"/>
          </a:xfrm>
          <a:prstGeom prst="rect">
            <a:avLst/>
          </a:prstGeom>
          <a:noFill/>
          <a:ln w="9525">
            <a:noFill/>
            <a:miter lim="800000"/>
            <a:headEnd/>
            <a:tailEnd/>
          </a:ln>
        </p:spPr>
        <p:txBody>
          <a:bodyPr lIns="91435" tIns="45718" rIns="91435" bIns="45718">
            <a:spAutoFit/>
          </a:bodyPr>
          <a:lstStyle/>
          <a:p>
            <a:pPr defTabSz="457200">
              <a:spcBef>
                <a:spcPct val="50000"/>
              </a:spcBef>
            </a:pPr>
            <a:endParaRPr lang="en-US">
              <a:ea typeface="ＭＳ Ｐゴシック"/>
              <a:cs typeface="ＭＳ Ｐゴシック"/>
            </a:endParaRPr>
          </a:p>
        </p:txBody>
      </p:sp>
      <p:graphicFrame>
        <p:nvGraphicFramePr>
          <p:cNvPr id="108547" name="Group 3"/>
          <p:cNvGraphicFramePr>
            <a:graphicFrameLocks noGrp="1"/>
          </p:cNvGraphicFramePr>
          <p:nvPr/>
        </p:nvGraphicFramePr>
        <p:xfrm>
          <a:off x="-73025" y="1457325"/>
          <a:ext cx="8877300" cy="3382964"/>
        </p:xfrm>
        <a:graphic>
          <a:graphicData uri="http://schemas.openxmlformats.org/drawingml/2006/table">
            <a:tbl>
              <a:tblPr/>
              <a:tblGrid>
                <a:gridCol w="1489075"/>
                <a:gridCol w="1073150"/>
                <a:gridCol w="825500"/>
                <a:gridCol w="828675"/>
                <a:gridCol w="865188"/>
                <a:gridCol w="936625"/>
                <a:gridCol w="952500"/>
                <a:gridCol w="954087"/>
                <a:gridCol w="952500"/>
              </a:tblGrid>
              <a:tr h="704850">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2300" b="0" i="0" u="none" strike="noStrike" cap="none" normalizeH="0" baseline="0" dirty="0" smtClean="0">
                        <a:ln>
                          <a:noFill/>
                        </a:ln>
                        <a:solidFill>
                          <a:schemeClr val="bg1"/>
                        </a:solidFill>
                        <a:effectLst/>
                        <a:latin typeface="Calibri" pitchFamily="34" charset="0"/>
                        <a:cs typeface="Arial" charset="0"/>
                      </a:endParaRP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r>
                        <a:rPr kumimoji="1" lang="en-US" sz="1500" b="1" i="0" u="none" strike="noStrike" cap="none" normalizeH="0" baseline="0" smtClean="0">
                          <a:ln>
                            <a:noFill/>
                          </a:ln>
                          <a:solidFill>
                            <a:schemeClr val="tx1"/>
                          </a:solidFill>
                          <a:effectLst/>
                          <a:latin typeface="Calibri" pitchFamily="34" charset="0"/>
                          <a:cs typeface="Arial" charset="0"/>
                        </a:rPr>
                        <a:t>Long Term Average</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2006</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2007</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2008</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2009</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2010</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2011F</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2012F</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Supply</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2.2%</a:t>
                      </a:r>
                    </a:p>
                  </a:txBody>
                  <a:tcPr marL="102413" marR="102413" marT="38405" marB="38405"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0.2%</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1.3%</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2.5%</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3.0%</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1.9%</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0.4%</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0.5%</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38163">
                <a:tc>
                  <a:txBody>
                    <a:bodyPr/>
                    <a:lstStyle/>
                    <a:p>
                      <a:pPr marL="0" marR="0" lvl="0" indent="0" algn="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Demand</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1.5%</a:t>
                      </a:r>
                    </a:p>
                  </a:txBody>
                  <a:tcPr marL="102413" marR="102413" marT="38405" marB="38405"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0.5%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0.7%</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-2.5%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-6.1%</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355F"/>
                          </a:solidFill>
                          <a:effectLst>
                            <a:outerShdw blurRad="38100" dist="38100" dir="2700000" algn="tl">
                              <a:srgbClr val="C0C0C0"/>
                            </a:outerShdw>
                          </a:effectLst>
                          <a:latin typeface="Calibri" pitchFamily="34" charset="0"/>
                          <a:cs typeface="Arial" charset="0"/>
                        </a:rPr>
                        <a:t>7.7%</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355F"/>
                          </a:solidFill>
                          <a:effectLst>
                            <a:outerShdw blurRad="38100" dist="38100" dir="2700000" algn="tl">
                              <a:srgbClr val="C0C0C0"/>
                            </a:outerShdw>
                          </a:effectLst>
                          <a:latin typeface="Calibri" pitchFamily="34" charset="0"/>
                          <a:cs typeface="Arial" charset="0"/>
                        </a:rPr>
                        <a:t>5.2%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355F"/>
                          </a:solidFill>
                          <a:effectLst>
                            <a:outerShdw blurRad="38100" dist="38100" dir="2700000" algn="tl">
                              <a:srgbClr val="C0C0C0"/>
                            </a:outerShdw>
                          </a:effectLst>
                          <a:latin typeface="Calibri" pitchFamily="34" charset="0"/>
                          <a:cs typeface="Arial" charset="0"/>
                        </a:rPr>
                        <a:t>5.3%</a:t>
                      </a:r>
                    </a:p>
                  </a:txBody>
                  <a:tcPr marL="10668" marR="10668" marT="8001" marB="0" anchor="ctr" horzOverflow="overflow">
                    <a:lnL>
                      <a:noFill/>
                    </a:lnL>
                    <a:lnR>
                      <a:noFill/>
                    </a:lnR>
                    <a:lnT>
                      <a:noFill/>
                    </a:lnT>
                    <a:lnB>
                      <a:noFill/>
                    </a:lnB>
                    <a:lnTlToBr>
                      <a:noFill/>
                    </a:lnTlToBr>
                    <a:lnBlToTr>
                      <a:noFill/>
                    </a:lnBlToTr>
                    <a:noFill/>
                  </a:tcPr>
                </a:tc>
              </a:tr>
              <a:tr h="534988">
                <a:tc>
                  <a:txBody>
                    <a:bodyPr/>
                    <a:lstStyle/>
                    <a:p>
                      <a:pPr marL="0" marR="0" lvl="0" indent="0" algn="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Occupancy</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62.2%</a:t>
                      </a:r>
                    </a:p>
                  </a:txBody>
                  <a:tcPr marL="102413" marR="102413" marT="38405" marB="38405"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63.1%</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62.8%</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59.8%</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54.5%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57.6%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60.3%</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63.2%</a:t>
                      </a:r>
                    </a:p>
                  </a:txBody>
                  <a:tcPr marL="10668" marR="10668" marT="8001" marB="0" anchor="ctr" horzOverflow="overflow">
                    <a:lnL>
                      <a:noFill/>
                    </a:lnL>
                    <a:lnR>
                      <a:noFill/>
                    </a:lnR>
                    <a:lnT>
                      <a:noFill/>
                    </a:lnT>
                    <a:lnB>
                      <a:noFill/>
                    </a:lnB>
                    <a:lnTlToBr>
                      <a:noFill/>
                    </a:lnTlToBr>
                    <a:lnBlToTr>
                      <a:noFill/>
                    </a:lnBlToTr>
                    <a:noFill/>
                  </a:tcPr>
                </a:tc>
              </a:tr>
              <a:tr h="538163">
                <a:tc>
                  <a:txBody>
                    <a:bodyPr/>
                    <a:lstStyle/>
                    <a:p>
                      <a:pPr marL="0" marR="0" lvl="0" indent="0" algn="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ADR</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2.9%</a:t>
                      </a:r>
                    </a:p>
                  </a:txBody>
                  <a:tcPr marL="102413" marR="102413" marT="38405" marB="38405"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7.6%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6.4%</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2.9%</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-8.5%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-0.2%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2.6%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0000"/>
                          </a:solidFill>
                          <a:effectLst/>
                          <a:latin typeface="Calibri" pitchFamily="34" charset="0"/>
                          <a:cs typeface="Arial" charset="0"/>
                        </a:rPr>
                        <a:t>5.8%</a:t>
                      </a:r>
                    </a:p>
                  </a:txBody>
                  <a:tcPr marL="10668" marR="10668" marT="8001" marB="0" anchor="ctr" horzOverflow="overflow">
                    <a:lnL>
                      <a:noFill/>
                    </a:lnL>
                    <a:lnR>
                      <a:noFill/>
                    </a:lnR>
                    <a:lnT>
                      <a:noFill/>
                    </a:lnT>
                    <a:lnB>
                      <a:noFill/>
                    </a:lnB>
                    <a:lnTlToBr>
                      <a:noFill/>
                    </a:lnTlToBr>
                    <a:lnBlToTr>
                      <a:noFill/>
                    </a:lnBlToTr>
                    <a:noFill/>
                  </a:tcPr>
                </a:tc>
              </a:tr>
              <a:tr h="533400">
                <a:tc>
                  <a:txBody>
                    <a:bodyPr/>
                    <a:lstStyle/>
                    <a:p>
                      <a:pPr marL="0" marR="0" lvl="0" indent="0" algn="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RevPAR</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smtClean="0">
                          <a:ln>
                            <a:noFill/>
                          </a:ln>
                          <a:solidFill>
                            <a:schemeClr val="tx1"/>
                          </a:solidFill>
                          <a:effectLst/>
                          <a:latin typeface="Calibri" pitchFamily="34" charset="0"/>
                          <a:cs typeface="Arial" charset="0"/>
                        </a:rPr>
                        <a:t>2.3%</a:t>
                      </a:r>
                    </a:p>
                  </a:txBody>
                  <a:tcPr marL="102413" marR="102413" marT="38405" marB="38405" anchor="ctr" horzOverflow="overflow">
                    <a:lnL>
                      <a:noFill/>
                    </a:lnL>
                    <a:lnR>
                      <a:noFill/>
                    </a:lnR>
                    <a:lnT>
                      <a:noFill/>
                    </a:lnT>
                    <a:lnB>
                      <a:noFill/>
                    </a:lnB>
                    <a:lnTlToBr>
                      <a:noFill/>
                    </a:lnTlToBr>
                    <a:lnBlToTr>
                      <a:noFill/>
                    </a:lnBlToTr>
                    <a:solidFill>
                      <a:srgbClr val="FFFF00"/>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7.9%</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00"/>
                          </a:solidFill>
                          <a:effectLst/>
                          <a:latin typeface="Calibri" pitchFamily="34" charset="0"/>
                          <a:cs typeface="Arial" charset="0"/>
                        </a:rPr>
                        <a:t>5.9%</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outerShdw blurRad="38100" dist="38100" dir="2700000" algn="tl">
                              <a:srgbClr val="C0C0C0"/>
                            </a:outerShdw>
                          </a:effectLst>
                          <a:latin typeface="Calibri" pitchFamily="34" charset="0"/>
                          <a:cs typeface="Arial" charset="0"/>
                        </a:rPr>
                        <a:t>-2.1%</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0000"/>
                          </a:solidFill>
                          <a:effectLst>
                            <a:outerShdw blurRad="38100" dist="38100" dir="2700000" algn="tl">
                              <a:srgbClr val="C0C0C0"/>
                            </a:outerShdw>
                          </a:effectLst>
                          <a:latin typeface="Calibri" pitchFamily="34" charset="0"/>
                          <a:cs typeface="Arial" charset="0"/>
                        </a:rPr>
                        <a:t>-16.6%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355F"/>
                          </a:solidFill>
                          <a:effectLst>
                            <a:outerShdw blurRad="38100" dist="38100" dir="2700000" algn="tl">
                              <a:srgbClr val="C0C0C0"/>
                            </a:outerShdw>
                          </a:effectLst>
                          <a:latin typeface="Calibri" pitchFamily="34" charset="0"/>
                          <a:cs typeface="Arial" charset="0"/>
                        </a:rPr>
                        <a:t>5.4%</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355F"/>
                          </a:solidFill>
                          <a:effectLst>
                            <a:outerShdw blurRad="38100" dist="38100" dir="2700000" algn="tl">
                              <a:srgbClr val="C0C0C0"/>
                            </a:outerShdw>
                          </a:effectLst>
                          <a:latin typeface="Calibri" pitchFamily="34" charset="0"/>
                          <a:cs typeface="Arial" charset="0"/>
                        </a:rPr>
                        <a:t>6.8%</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rgbClr val="00355F"/>
                          </a:solidFill>
                          <a:effectLst>
                            <a:outerShdw blurRad="38100" dist="38100" dir="2700000" algn="tl">
                              <a:srgbClr val="C0C0C0"/>
                            </a:outerShdw>
                          </a:effectLst>
                          <a:latin typeface="Calibri" pitchFamily="34" charset="0"/>
                          <a:cs typeface="Arial" charset="0"/>
                        </a:rPr>
                        <a:t>7.6%</a:t>
                      </a:r>
                    </a:p>
                  </a:txBody>
                  <a:tcPr marL="10668" marR="10668" marT="8001" marB="0" anchor="ctr" horzOverflow="overflow">
                    <a:lnL>
                      <a:noFill/>
                    </a:lnL>
                    <a:lnR>
                      <a:noFill/>
                    </a:lnR>
                    <a:lnT>
                      <a:noFill/>
                    </a:lnT>
                    <a:lnB>
                      <a:noFill/>
                    </a:lnB>
                    <a:lnTlToBr>
                      <a:noFill/>
                    </a:lnTlToBr>
                    <a:lnBlToTr>
                      <a:noFill/>
                    </a:lnBlToTr>
                    <a:noFill/>
                  </a:tcPr>
                </a:tc>
              </a:tr>
            </a:tbl>
          </a:graphicData>
        </a:graphic>
      </p:graphicFrame>
      <p:sp>
        <p:nvSpPr>
          <p:cNvPr id="73804" name="Rectangle 83"/>
          <p:cNvSpPr>
            <a:spLocks/>
          </p:cNvSpPr>
          <p:nvPr/>
        </p:nvSpPr>
        <p:spPr bwMode="auto">
          <a:xfrm>
            <a:off x="127000" y="250825"/>
            <a:ext cx="7007225" cy="876300"/>
          </a:xfrm>
          <a:prstGeom prst="rect">
            <a:avLst/>
          </a:prstGeom>
          <a:noFill/>
          <a:ln w="9525">
            <a:noFill/>
            <a:miter lim="800000"/>
            <a:headEnd/>
            <a:tailEnd/>
          </a:ln>
        </p:spPr>
        <p:txBody>
          <a:bodyPr lIns="91435" tIns="45718" rIns="91435" bIns="45718" anchor="ctr"/>
          <a:lstStyle/>
          <a:p>
            <a:pPr defTabSz="457200" eaLnBrk="0" hangingPunct="0">
              <a:defRPr/>
            </a:pPr>
            <a:r>
              <a:rPr lang="en-US" sz="4000" b="1" dirty="0">
                <a:solidFill>
                  <a:schemeClr val="bg1"/>
                </a:solidFill>
                <a:effectLst>
                  <a:outerShdw blurRad="38100" dist="38100" dir="2700000" algn="tl">
                    <a:srgbClr val="000000">
                      <a:alpha val="43137"/>
                    </a:srgbClr>
                  </a:outerShdw>
                </a:effectLst>
                <a:latin typeface="Arial" pitchFamily="34" charset="0"/>
                <a:ea typeface="ＭＳ Ｐゴシック" pitchFamily="-110" charset="-128"/>
                <a:cs typeface="Arial" pitchFamily="34" charset="0"/>
              </a:rPr>
              <a:t>National Horizon</a:t>
            </a:r>
          </a:p>
          <a:p>
            <a:pPr defTabSz="457200" eaLnBrk="0" hangingPunct="0">
              <a:defRPr/>
            </a:pPr>
            <a:r>
              <a:rPr lang="en-US" sz="3600" b="1" dirty="0">
                <a:solidFill>
                  <a:schemeClr val="bg1"/>
                </a:solidFill>
                <a:effectLst>
                  <a:outerShdw blurRad="38100" dist="38100" dir="2700000" algn="tl">
                    <a:srgbClr val="000000">
                      <a:alpha val="43137"/>
                    </a:srgbClr>
                  </a:outerShdw>
                </a:effectLst>
                <a:latin typeface="Arial" pitchFamily="34" charset="0"/>
                <a:ea typeface="ＭＳ Ｐゴシック" pitchFamily="-110" charset="-128"/>
                <a:cs typeface="Arial" pitchFamily="34" charset="0"/>
              </a:rPr>
              <a:t> - Forecasts through 2012</a:t>
            </a:r>
            <a:r>
              <a:rPr lang="en-US" sz="24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rPr>
              <a:t/>
            </a:r>
            <a:br>
              <a:rPr lang="en-US" sz="24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rPr>
            </a:br>
            <a:endParaRPr lang="en-US" sz="16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endParaRPr>
          </a:p>
        </p:txBody>
      </p:sp>
      <p:sp>
        <p:nvSpPr>
          <p:cNvPr id="9" name="TextBox 8"/>
          <p:cNvSpPr txBox="1"/>
          <p:nvPr/>
        </p:nvSpPr>
        <p:spPr>
          <a:xfrm>
            <a:off x="6186488" y="5180013"/>
            <a:ext cx="1820862" cy="831850"/>
          </a:xfrm>
          <a:prstGeom prst="rect">
            <a:avLst/>
          </a:prstGeom>
          <a:noFill/>
        </p:spPr>
        <p:txBody>
          <a:bodyPr>
            <a:spAutoFit/>
          </a:bodyPr>
          <a:lstStyle/>
          <a:p>
            <a:pPr algn="ctr">
              <a:defRPr/>
            </a:pPr>
            <a:r>
              <a:rPr lang="en-US" sz="1600" b="1" dirty="0">
                <a:solidFill>
                  <a:srgbClr val="00FF00"/>
                </a:solidFill>
                <a:effectLst>
                  <a:outerShdw blurRad="38100" dist="38100" dir="2700000" algn="tl">
                    <a:srgbClr val="000000">
                      <a:alpha val="43137"/>
                    </a:srgbClr>
                  </a:outerShdw>
                </a:effectLst>
              </a:rPr>
              <a:t>And a Quicker Demand Turnaround</a:t>
            </a:r>
          </a:p>
        </p:txBody>
      </p:sp>
      <p:cxnSp>
        <p:nvCxnSpPr>
          <p:cNvPr id="13" name="Straight Arrow Connector 12"/>
          <p:cNvCxnSpPr/>
          <p:nvPr/>
        </p:nvCxnSpPr>
        <p:spPr>
          <a:xfrm rot="5400000" flipH="1" flipV="1">
            <a:off x="6022748" y="4064000"/>
            <a:ext cx="2052638" cy="84137"/>
          </a:xfrm>
          <a:prstGeom prst="straightConnector1">
            <a:avLst/>
          </a:prstGeom>
          <a:ln w="38100">
            <a:solidFill>
              <a:srgbClr val="00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5753100" y="3933826"/>
            <a:ext cx="2041525" cy="355600"/>
          </a:xfrm>
          <a:prstGeom prst="straightConnector1">
            <a:avLst/>
          </a:prstGeom>
          <a:ln w="38100">
            <a:solidFill>
              <a:srgbClr val="00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760913" y="5813425"/>
            <a:ext cx="1819275" cy="584200"/>
          </a:xfrm>
          <a:prstGeom prst="rect">
            <a:avLst/>
          </a:prstGeom>
          <a:noFill/>
        </p:spPr>
        <p:txBody>
          <a:bodyPr>
            <a:spAutoFit/>
          </a:bodyPr>
          <a:lstStyle/>
          <a:p>
            <a:pPr algn="ctr">
              <a:defRPr/>
            </a:pPr>
            <a:r>
              <a:rPr lang="en-US" sz="1600" b="1" dirty="0">
                <a:solidFill>
                  <a:srgbClr val="FF0000"/>
                </a:solidFill>
                <a:effectLst>
                  <a:outerShdw blurRad="38100" dist="38100" dir="2700000" algn="tl">
                    <a:srgbClr val="000000">
                      <a:alpha val="43137"/>
                    </a:srgbClr>
                  </a:outerShdw>
                </a:effectLst>
              </a:rPr>
              <a:t>For a Record Decline</a:t>
            </a:r>
          </a:p>
        </p:txBody>
      </p:sp>
      <p:cxnSp>
        <p:nvCxnSpPr>
          <p:cNvPr id="15" name="Straight Arrow Connector 14"/>
          <p:cNvCxnSpPr/>
          <p:nvPr/>
        </p:nvCxnSpPr>
        <p:spPr>
          <a:xfrm rot="5400000" flipH="1" flipV="1">
            <a:off x="5058569" y="5172869"/>
            <a:ext cx="827088" cy="76200"/>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6763034" y="4736251"/>
            <a:ext cx="2341109" cy="216466"/>
          </a:xfrm>
          <a:prstGeom prst="straightConnector1">
            <a:avLst/>
          </a:prstGeom>
          <a:ln w="38100">
            <a:solidFill>
              <a:srgbClr val="00FF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7964488" y="3321050"/>
            <a:ext cx="690562" cy="373063"/>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7251" name="Rectangle 6"/>
          <p:cNvSpPr>
            <a:spLocks noChangeArrowheads="1"/>
          </p:cNvSpPr>
          <p:nvPr/>
        </p:nvSpPr>
        <p:spPr bwMode="auto">
          <a:xfrm>
            <a:off x="0" y="6443663"/>
            <a:ext cx="7516813" cy="246062"/>
          </a:xfrm>
          <a:prstGeom prst="rect">
            <a:avLst/>
          </a:prstGeom>
          <a:noFill/>
          <a:ln w="9525">
            <a:noFill/>
            <a:miter lim="800000"/>
            <a:headEnd/>
            <a:tailEnd/>
          </a:ln>
        </p:spPr>
        <p:txBody>
          <a:bodyPr lIns="91435" tIns="45718" rIns="91435" bIns="45718">
            <a:spAutoFit/>
          </a:bodyPr>
          <a:lstStyle/>
          <a:p>
            <a:pPr algn="ctr" defTabSz="457200" eaLnBrk="0" hangingPunct="0">
              <a:spcBef>
                <a:spcPct val="50000"/>
              </a:spcBef>
              <a:buClr>
                <a:srgbClr val="800000"/>
              </a:buClr>
              <a:buSzPct val="100000"/>
            </a:pPr>
            <a:r>
              <a:rPr lang="en-US" sz="1000" dirty="0">
                <a:ea typeface="ＭＳ Ｐゴシック"/>
                <a:cs typeface="Times New Roman" pitchFamily="18" charset="0"/>
              </a:rPr>
              <a:t>Source: </a:t>
            </a:r>
            <a:r>
              <a:rPr lang="en-US" sz="1000" dirty="0" smtClean="0">
                <a:ea typeface="ＭＳ Ｐゴシック"/>
                <a:cs typeface="Times New Roman" pitchFamily="18" charset="0"/>
              </a:rPr>
              <a:t>PKF </a:t>
            </a:r>
            <a:r>
              <a:rPr lang="en-US" sz="1000" dirty="0">
                <a:ea typeface="ＭＳ Ｐゴシック"/>
                <a:cs typeface="Times New Roman" pitchFamily="18" charset="0"/>
              </a:rPr>
              <a:t>Hospitality Research – </a:t>
            </a:r>
            <a:r>
              <a:rPr lang="en-US" sz="1000" dirty="0" smtClean="0">
                <a:ea typeface="ＭＳ Ｐゴシック"/>
                <a:cs typeface="Times New Roman" pitchFamily="18" charset="0"/>
              </a:rPr>
              <a:t>June-August </a:t>
            </a:r>
            <a:r>
              <a:rPr lang="en-US" sz="1000" dirty="0">
                <a:ea typeface="ＭＳ Ｐゴシック"/>
                <a:cs typeface="Times New Roman" pitchFamily="18" charset="0"/>
              </a:rPr>
              <a:t>2011Horizons</a:t>
            </a:r>
            <a:r>
              <a:rPr lang="en-US" sz="1000" baseline="30000" dirty="0">
                <a:ea typeface="ＭＳ Ｐゴシック"/>
                <a:cs typeface="Times New Roman" pitchFamily="18" charset="0"/>
              </a:rPr>
              <a:t>®</a:t>
            </a:r>
            <a:r>
              <a:rPr lang="en-US" sz="1000" dirty="0">
                <a:ea typeface="ＭＳ Ｐゴシック"/>
                <a:cs typeface="Times New Roman" pitchFamily="18" charset="0"/>
              </a:rPr>
              <a:t> </a:t>
            </a:r>
            <a:r>
              <a:rPr lang="en-US" sz="1000" dirty="0" smtClean="0">
                <a:ea typeface="ＭＳ Ｐゴシック"/>
                <a:cs typeface="Times New Roman" pitchFamily="18" charset="0"/>
              </a:rPr>
              <a:t>Report (preliminary),  </a:t>
            </a:r>
            <a:r>
              <a:rPr lang="en-US" sz="1000" dirty="0">
                <a:ea typeface="ＭＳ Ｐゴシック"/>
                <a:cs typeface="Times New Roman" pitchFamily="18" charset="0"/>
              </a:rPr>
              <a:t>Smith Travel Research </a:t>
            </a:r>
          </a:p>
        </p:txBody>
      </p:sp>
      <p:sp>
        <p:nvSpPr>
          <p:cNvPr id="477252" name="Slide Number Placeholder 3"/>
          <p:cNvSpPr txBox="1">
            <a:spLocks noGrp="1"/>
          </p:cNvSpPr>
          <p:nvPr/>
        </p:nvSpPr>
        <p:spPr bwMode="auto">
          <a:xfrm>
            <a:off x="8505825" y="6569075"/>
            <a:ext cx="438150" cy="365125"/>
          </a:xfrm>
          <a:prstGeom prst="rect">
            <a:avLst/>
          </a:prstGeom>
          <a:noFill/>
          <a:ln w="9525">
            <a:noFill/>
            <a:miter lim="800000"/>
            <a:headEnd/>
            <a:tailEnd/>
          </a:ln>
        </p:spPr>
        <p:txBody>
          <a:bodyPr anchor="ctr"/>
          <a:lstStyle/>
          <a:p>
            <a:pPr algn="r"/>
            <a:fld id="{7D457607-5B97-49DF-970E-B376B6BAE001}" type="slidenum">
              <a:rPr lang="en-US" sz="1200">
                <a:solidFill>
                  <a:srgbClr val="0093D0"/>
                </a:solidFill>
              </a:rPr>
              <a:pPr algn="r"/>
              <a:t>10</a:t>
            </a:fld>
            <a:endParaRPr lang="en-US" sz="1200" dirty="0">
              <a:solidFill>
                <a:srgbClr val="0093D0"/>
              </a:solidFill>
            </a:endParaRPr>
          </a:p>
        </p:txBody>
      </p:sp>
      <p:sp>
        <p:nvSpPr>
          <p:cNvPr id="20" name="TextBox 19"/>
          <p:cNvSpPr txBox="1"/>
          <p:nvPr/>
        </p:nvSpPr>
        <p:spPr>
          <a:xfrm>
            <a:off x="3376613" y="5014913"/>
            <a:ext cx="1820862" cy="831850"/>
          </a:xfrm>
          <a:prstGeom prst="rect">
            <a:avLst/>
          </a:prstGeom>
          <a:noFill/>
        </p:spPr>
        <p:txBody>
          <a:bodyPr>
            <a:spAutoFit/>
          </a:bodyPr>
          <a:lstStyle/>
          <a:p>
            <a:pPr algn="ctr">
              <a:defRPr/>
            </a:pPr>
            <a:r>
              <a:rPr lang="en-US" sz="1600" b="1" dirty="0">
                <a:solidFill>
                  <a:srgbClr val="FF1605"/>
                </a:solidFill>
                <a:effectLst>
                  <a:outerShdw blurRad="38100" dist="38100" dir="2700000" algn="tl">
                    <a:srgbClr val="000000">
                      <a:alpha val="43137"/>
                    </a:srgbClr>
                  </a:outerShdw>
                </a:effectLst>
              </a:rPr>
              <a:t>Severe Rate Discounting Set the Stage</a:t>
            </a:r>
          </a:p>
        </p:txBody>
      </p:sp>
      <p:cxnSp>
        <p:nvCxnSpPr>
          <p:cNvPr id="21" name="Straight Arrow Connector 20"/>
          <p:cNvCxnSpPr/>
          <p:nvPr/>
        </p:nvCxnSpPr>
        <p:spPr>
          <a:xfrm rot="5400000" flipH="1" flipV="1">
            <a:off x="4507706" y="4294982"/>
            <a:ext cx="847725" cy="547688"/>
          </a:xfrm>
          <a:prstGeom prst="straightConnector1">
            <a:avLst/>
          </a:prstGeom>
          <a:ln w="381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323138" y="6015038"/>
            <a:ext cx="1820862" cy="523220"/>
          </a:xfrm>
          <a:prstGeom prst="rect">
            <a:avLst/>
          </a:prstGeom>
          <a:noFill/>
        </p:spPr>
        <p:txBody>
          <a:bodyPr>
            <a:spAutoFit/>
          </a:bodyPr>
          <a:lstStyle/>
          <a:p>
            <a:pPr algn="ctr">
              <a:defRPr/>
            </a:pPr>
            <a:r>
              <a:rPr lang="en-US" sz="1400" b="1" dirty="0" smtClean="0">
                <a:solidFill>
                  <a:schemeClr val="bg2">
                    <a:lumMod val="10000"/>
                  </a:schemeClr>
                </a:solidFill>
                <a:effectLst>
                  <a:outerShdw blurRad="38100" dist="38100" dir="2700000" algn="tl">
                    <a:srgbClr val="000000">
                      <a:alpha val="43137"/>
                    </a:srgbClr>
                  </a:outerShdw>
                </a:effectLst>
              </a:rPr>
              <a:t>Surpasses </a:t>
            </a:r>
            <a:r>
              <a:rPr lang="en-US" sz="1400" b="1" dirty="0">
                <a:solidFill>
                  <a:schemeClr val="bg2">
                    <a:lumMod val="10000"/>
                  </a:schemeClr>
                </a:solidFill>
                <a:effectLst>
                  <a:outerShdw blurRad="38100" dist="38100" dir="2700000" algn="tl">
                    <a:srgbClr val="000000">
                      <a:alpha val="43137"/>
                    </a:srgbClr>
                  </a:outerShdw>
                </a:effectLst>
              </a:rPr>
              <a:t>Long Run Average</a:t>
            </a:r>
          </a:p>
        </p:txBody>
      </p:sp>
      <p:sp>
        <p:nvSpPr>
          <p:cNvPr id="22" name="TextBox 21"/>
          <p:cNvSpPr txBox="1"/>
          <p:nvPr/>
        </p:nvSpPr>
        <p:spPr>
          <a:xfrm>
            <a:off x="1902279" y="1322614"/>
            <a:ext cx="5257800" cy="369332"/>
          </a:xfrm>
          <a:prstGeom prst="rect">
            <a:avLst/>
          </a:prstGeom>
          <a:noFill/>
        </p:spPr>
        <p:txBody>
          <a:bodyPr wrap="square" rtlCol="0">
            <a:spAutoFit/>
          </a:bodyPr>
          <a:lstStyle/>
          <a:p>
            <a:pPr algn="ctr"/>
            <a:r>
              <a:rPr lang="en-US" b="1" u="sng" dirty="0" smtClean="0">
                <a:solidFill>
                  <a:srgbClr val="111111"/>
                </a:solidFill>
                <a:effectLst>
                  <a:outerShdw blurRad="38100" dist="38100" dir="2700000" algn="tl">
                    <a:srgbClr val="000000">
                      <a:alpha val="43137"/>
                    </a:srgbClr>
                  </a:outerShdw>
                </a:effectLst>
              </a:rPr>
              <a:t>Base Case Scenario</a:t>
            </a:r>
            <a:endParaRPr lang="en-US" b="1" u="sng" dirty="0">
              <a:solidFill>
                <a:srgbClr val="11111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1+#ppt_w/2"/>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1000" fill="hold"/>
                                        <p:tgtEl>
                                          <p:spTgt spid="16"/>
                                        </p:tgtEl>
                                        <p:attrNameLst>
                                          <p:attrName>ppt_x</p:attrName>
                                        </p:attrNameLst>
                                      </p:cBhvr>
                                      <p:tavLst>
                                        <p:tav tm="0">
                                          <p:val>
                                            <p:strVal val="1+#ppt_w/2"/>
                                          </p:val>
                                        </p:tav>
                                        <p:tav tm="100000">
                                          <p:val>
                                            <p:strVal val="#ppt_x"/>
                                          </p:val>
                                        </p:tav>
                                      </p:tavLst>
                                    </p:anim>
                                    <p:anim calcmode="lin" valueType="num">
                                      <p:cBhvr additive="base">
                                        <p:cTn id="46" dur="10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1+#ppt_w/2"/>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82" name="Picture 3"/>
          <p:cNvPicPr>
            <a:picLocks noChangeAspect="1" noChangeArrowheads="1"/>
          </p:cNvPicPr>
          <p:nvPr/>
        </p:nvPicPr>
        <p:blipFill>
          <a:blip r:embed="rId3" cstate="print"/>
          <a:srcRect/>
          <a:stretch>
            <a:fillRect/>
          </a:stretch>
        </p:blipFill>
        <p:spPr bwMode="auto">
          <a:xfrm>
            <a:off x="2057400" y="2667000"/>
            <a:ext cx="6096000" cy="3405188"/>
          </a:xfrm>
          <a:prstGeom prst="rect">
            <a:avLst/>
          </a:prstGeom>
          <a:noFill/>
          <a:ln w="9525">
            <a:noFill/>
            <a:miter lim="800000"/>
            <a:headEnd/>
            <a:tailEnd/>
          </a:ln>
        </p:spPr>
      </p:pic>
      <p:sp>
        <p:nvSpPr>
          <p:cNvPr id="69634" name="Title 1"/>
          <p:cNvSpPr>
            <a:spLocks/>
          </p:cNvSpPr>
          <p:nvPr/>
        </p:nvSpPr>
        <p:spPr bwMode="auto">
          <a:xfrm>
            <a:off x="0" y="-233363"/>
            <a:ext cx="7024688" cy="1433513"/>
          </a:xfrm>
          <a:prstGeom prst="rect">
            <a:avLst/>
          </a:prstGeom>
          <a:noFill/>
          <a:ln w="9525">
            <a:noFill/>
            <a:miter lim="800000"/>
            <a:headEnd/>
            <a:tailEnd/>
          </a:ln>
        </p:spPr>
        <p:txBody>
          <a:bodyPr lIns="91435" tIns="45718" rIns="91435" bIns="45718" anchor="ctr"/>
          <a:lstStyle/>
          <a:p>
            <a:pPr defTabSz="457200">
              <a:defRPr/>
            </a:pPr>
            <a:r>
              <a:rPr lang="en-US" sz="2800" b="1" dirty="0">
                <a:solidFill>
                  <a:schemeClr val="bg1"/>
                </a:solidFill>
                <a:effectLst>
                  <a:outerShdw blurRad="38100" dist="38100" dir="2700000" algn="tl">
                    <a:srgbClr val="000000">
                      <a:alpha val="43137"/>
                    </a:srgbClr>
                  </a:outerShdw>
                </a:effectLst>
                <a:ea typeface="ＭＳ Ｐゴシック" pitchFamily="-110" charset="-128"/>
              </a:rPr>
              <a:t>Nominal RevPAR Levels Return to Historical Maximum in Year…</a:t>
            </a:r>
            <a:endParaRPr lang="en-US" sz="32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endParaRPr>
          </a:p>
        </p:txBody>
      </p:sp>
      <p:sp>
        <p:nvSpPr>
          <p:cNvPr id="481284" name="Rectangle 6"/>
          <p:cNvSpPr>
            <a:spLocks noChangeArrowheads="1"/>
          </p:cNvSpPr>
          <p:nvPr/>
        </p:nvSpPr>
        <p:spPr bwMode="auto">
          <a:xfrm>
            <a:off x="862013" y="6572250"/>
            <a:ext cx="7516812" cy="246063"/>
          </a:xfrm>
          <a:prstGeom prst="rect">
            <a:avLst/>
          </a:prstGeom>
          <a:noFill/>
          <a:ln w="9525">
            <a:noFill/>
            <a:miter lim="800000"/>
            <a:headEnd/>
            <a:tailEnd/>
          </a:ln>
        </p:spPr>
        <p:txBody>
          <a:bodyPr lIns="91435" tIns="45718" rIns="91435" bIns="45718">
            <a:spAutoFit/>
          </a:bodyPr>
          <a:lstStyle/>
          <a:p>
            <a:pPr algn="ctr" defTabSz="457200" eaLnBrk="0" hangingPunct="0">
              <a:spcBef>
                <a:spcPct val="50000"/>
              </a:spcBef>
              <a:buClr>
                <a:srgbClr val="800000"/>
              </a:buClr>
              <a:buSzPct val="100000"/>
            </a:pPr>
            <a:r>
              <a:rPr lang="en-US" sz="1000">
                <a:ea typeface="ＭＳ Ｐゴシック"/>
                <a:cs typeface="Times New Roman" pitchFamily="18" charset="0"/>
              </a:rPr>
              <a:t>Source: Colliers PKF Hospitality Research – March - May 2011 Hotel Horizons</a:t>
            </a:r>
            <a:r>
              <a:rPr lang="en-US" sz="1000" baseline="30000">
                <a:ea typeface="ＭＳ Ｐゴシック"/>
                <a:cs typeface="Times New Roman" pitchFamily="18" charset="0"/>
              </a:rPr>
              <a:t>®</a:t>
            </a:r>
            <a:r>
              <a:rPr lang="en-US" sz="1000">
                <a:ea typeface="ＭＳ Ｐゴシック"/>
                <a:cs typeface="Times New Roman" pitchFamily="18" charset="0"/>
              </a:rPr>
              <a:t> Report,  Smith Travel Research </a:t>
            </a:r>
          </a:p>
        </p:txBody>
      </p:sp>
      <p:sp>
        <p:nvSpPr>
          <p:cNvPr id="481285" name="Slide Number Placeholder 3"/>
          <p:cNvSpPr txBox="1">
            <a:spLocks noGrp="1"/>
          </p:cNvSpPr>
          <p:nvPr/>
        </p:nvSpPr>
        <p:spPr bwMode="auto">
          <a:xfrm>
            <a:off x="8505825" y="6403975"/>
            <a:ext cx="438150" cy="365125"/>
          </a:xfrm>
          <a:prstGeom prst="rect">
            <a:avLst/>
          </a:prstGeom>
          <a:noFill/>
          <a:ln w="9525">
            <a:noFill/>
            <a:miter lim="800000"/>
            <a:headEnd/>
            <a:tailEnd/>
          </a:ln>
        </p:spPr>
        <p:txBody>
          <a:bodyPr anchor="ctr"/>
          <a:lstStyle/>
          <a:p>
            <a:pPr algn="r"/>
            <a:fld id="{3B365480-9007-401B-99FE-745AAA7404E0}" type="slidenum">
              <a:rPr lang="en-US" sz="1200">
                <a:solidFill>
                  <a:srgbClr val="0093D0"/>
                </a:solidFill>
              </a:rPr>
              <a:pPr algn="r"/>
              <a:t>11</a:t>
            </a:fld>
            <a:endParaRPr lang="en-US" sz="1200">
              <a:solidFill>
                <a:srgbClr val="0093D0"/>
              </a:solidFill>
            </a:endParaRPr>
          </a:p>
        </p:txBody>
      </p:sp>
      <p:sp>
        <p:nvSpPr>
          <p:cNvPr id="481286" name="TextBox 10"/>
          <p:cNvSpPr txBox="1">
            <a:spLocks noChangeArrowheads="1"/>
          </p:cNvSpPr>
          <p:nvPr/>
        </p:nvSpPr>
        <p:spPr bwMode="auto">
          <a:xfrm>
            <a:off x="1201738" y="1447800"/>
            <a:ext cx="6688137" cy="1077913"/>
          </a:xfrm>
          <a:prstGeom prst="rect">
            <a:avLst/>
          </a:prstGeom>
          <a:noFill/>
          <a:ln w="9525">
            <a:noFill/>
            <a:miter lim="800000"/>
            <a:headEnd/>
            <a:tailEnd/>
          </a:ln>
        </p:spPr>
        <p:txBody>
          <a:bodyPr>
            <a:spAutoFit/>
          </a:bodyPr>
          <a:lstStyle/>
          <a:p>
            <a:pPr algn="just"/>
            <a:r>
              <a:rPr lang="en-US" sz="1600" b="1"/>
              <a:t>The map below displays the year in which nominal RevPAR levels are forecast to once again achieve their historical maximum: 1 market in 2010, 0 in 2011, </a:t>
            </a:r>
            <a:r>
              <a:rPr lang="en-US" sz="1600" b="1" u="sng"/>
              <a:t>10</a:t>
            </a:r>
            <a:r>
              <a:rPr lang="en-US" sz="1600" b="1"/>
              <a:t> markets in 2012, </a:t>
            </a:r>
            <a:r>
              <a:rPr lang="en-US" sz="1600" b="1" u="sng"/>
              <a:t>23</a:t>
            </a:r>
            <a:r>
              <a:rPr lang="en-US" sz="1600" b="1"/>
              <a:t> markets in 2013,  8 markets in 2014, and 8 markets in 2015 or later.</a:t>
            </a:r>
          </a:p>
        </p:txBody>
      </p:sp>
      <p:pic>
        <p:nvPicPr>
          <p:cNvPr id="481287" name="Picture 3"/>
          <p:cNvPicPr>
            <a:picLocks noChangeAspect="1" noChangeArrowheads="1"/>
          </p:cNvPicPr>
          <p:nvPr/>
        </p:nvPicPr>
        <p:blipFill>
          <a:blip r:embed="rId4" cstate="print"/>
          <a:srcRect/>
          <a:stretch>
            <a:fillRect/>
          </a:stretch>
        </p:blipFill>
        <p:spPr bwMode="auto">
          <a:xfrm>
            <a:off x="457200" y="4800600"/>
            <a:ext cx="566738" cy="1504950"/>
          </a:xfrm>
          <a:prstGeom prst="rect">
            <a:avLst/>
          </a:prstGeom>
          <a:noFill/>
          <a:ln w="9525">
            <a:noFill/>
            <a:miter lim="800000"/>
            <a:headEnd/>
            <a:tailEnd/>
          </a:ln>
        </p:spPr>
      </p:pic>
      <p:sp>
        <p:nvSpPr>
          <p:cNvPr id="481288" name="TextBox 13"/>
          <p:cNvSpPr txBox="1">
            <a:spLocks noChangeArrowheads="1"/>
          </p:cNvSpPr>
          <p:nvPr/>
        </p:nvSpPr>
        <p:spPr bwMode="auto">
          <a:xfrm>
            <a:off x="1077913" y="4781550"/>
            <a:ext cx="1676400" cy="1570038"/>
          </a:xfrm>
          <a:prstGeom prst="rect">
            <a:avLst/>
          </a:prstGeom>
          <a:noFill/>
          <a:ln w="9525">
            <a:noFill/>
            <a:miter lim="800000"/>
            <a:headEnd/>
            <a:tailEnd/>
          </a:ln>
        </p:spPr>
        <p:txBody>
          <a:bodyPr>
            <a:spAutoFit/>
          </a:bodyPr>
          <a:lstStyle/>
          <a:p>
            <a:r>
              <a:rPr lang="en-US" sz="1600" b="1"/>
              <a:t>Already There</a:t>
            </a:r>
          </a:p>
          <a:p>
            <a:r>
              <a:rPr lang="en-US" sz="1600" b="1"/>
              <a:t>2011</a:t>
            </a:r>
          </a:p>
          <a:p>
            <a:r>
              <a:rPr lang="en-US" sz="1600" b="1"/>
              <a:t>2012</a:t>
            </a:r>
          </a:p>
          <a:p>
            <a:r>
              <a:rPr lang="en-US" sz="1600" b="1"/>
              <a:t>2013</a:t>
            </a:r>
          </a:p>
          <a:p>
            <a:r>
              <a:rPr lang="en-US" sz="1600" b="1"/>
              <a:t>2014</a:t>
            </a:r>
          </a:p>
          <a:p>
            <a:r>
              <a:rPr lang="en-US" sz="1600" b="1"/>
              <a:t>2015 &amp; Beyond</a:t>
            </a:r>
          </a:p>
        </p:txBody>
      </p:sp>
      <p:sp>
        <p:nvSpPr>
          <p:cNvPr id="9" name="Oval 8"/>
          <p:cNvSpPr/>
          <p:nvPr/>
        </p:nvSpPr>
        <p:spPr>
          <a:xfrm>
            <a:off x="5657850" y="1943100"/>
            <a:ext cx="309563" cy="31908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708275" y="1939925"/>
            <a:ext cx="309563" cy="319088"/>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Bottom)">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Object 3"/>
          <p:cNvGraphicFramePr>
            <a:graphicFrameLocks noGrp="1" noChangeAspect="1"/>
          </p:cNvGraphicFramePr>
          <p:nvPr>
            <p:ph idx="4294967295"/>
          </p:nvPr>
        </p:nvGraphicFramePr>
        <p:xfrm>
          <a:off x="474663" y="1663700"/>
          <a:ext cx="7870825" cy="4692650"/>
        </p:xfrm>
        <a:graphic>
          <a:graphicData uri="http://schemas.openxmlformats.org/presentationml/2006/ole">
            <p:oleObj spid="_x0000_s538626" name="Chart" r:id="rId4" imgW="7972484" imgH="4752983" progId="Excel.Sheet.8">
              <p:embed/>
            </p:oleObj>
          </a:graphicData>
        </a:graphic>
      </p:graphicFrame>
      <p:sp>
        <p:nvSpPr>
          <p:cNvPr id="189443" name="Text Box 6"/>
          <p:cNvSpPr txBox="1">
            <a:spLocks noChangeArrowheads="1"/>
          </p:cNvSpPr>
          <p:nvPr/>
        </p:nvSpPr>
        <p:spPr bwMode="auto">
          <a:xfrm>
            <a:off x="152400" y="6324600"/>
            <a:ext cx="8991600" cy="304800"/>
          </a:xfrm>
          <a:prstGeom prst="rect">
            <a:avLst/>
          </a:prstGeom>
          <a:noFill/>
          <a:ln w="9525">
            <a:noFill/>
            <a:miter lim="800000"/>
            <a:headEnd/>
            <a:tailEnd/>
          </a:ln>
        </p:spPr>
        <p:txBody>
          <a:bodyPr>
            <a:spAutoFit/>
          </a:bodyPr>
          <a:lstStyle/>
          <a:p>
            <a:pPr>
              <a:spcBef>
                <a:spcPct val="50000"/>
              </a:spcBef>
            </a:pPr>
            <a:r>
              <a:rPr lang="en-US" sz="1400"/>
              <a:t>Source:  Colliers PKF Hospitality Research, March - May 2011 </a:t>
            </a:r>
            <a:r>
              <a:rPr lang="en-US" sz="1400" i="1"/>
              <a:t>Hotel Horizons®</a:t>
            </a:r>
            <a:r>
              <a:rPr lang="en-US" sz="1400"/>
              <a:t> report.</a:t>
            </a:r>
          </a:p>
        </p:txBody>
      </p:sp>
      <p:sp>
        <p:nvSpPr>
          <p:cNvPr id="189444" name="Rectangle 5"/>
          <p:cNvSpPr>
            <a:spLocks noChangeArrowheads="1"/>
          </p:cNvSpPr>
          <p:nvPr/>
        </p:nvSpPr>
        <p:spPr bwMode="auto">
          <a:xfrm>
            <a:off x="3541713" y="1419225"/>
            <a:ext cx="3460750" cy="366713"/>
          </a:xfrm>
          <a:prstGeom prst="rect">
            <a:avLst/>
          </a:prstGeom>
          <a:noFill/>
          <a:ln w="9525">
            <a:noFill/>
            <a:miter lim="800000"/>
            <a:headEnd/>
            <a:tailEnd/>
          </a:ln>
        </p:spPr>
        <p:txBody>
          <a:bodyPr wrap="none">
            <a:spAutoFit/>
          </a:bodyPr>
          <a:lstStyle/>
          <a:p>
            <a:r>
              <a:rPr lang="en-US" b="1"/>
              <a:t>Forecast Change 2010 to 2011</a:t>
            </a:r>
          </a:p>
        </p:txBody>
      </p:sp>
      <p:sp>
        <p:nvSpPr>
          <p:cNvPr id="189445" name="Rectangle 2"/>
          <p:cNvSpPr>
            <a:spLocks noChangeArrowheads="1"/>
          </p:cNvSpPr>
          <p:nvPr/>
        </p:nvSpPr>
        <p:spPr bwMode="auto">
          <a:xfrm>
            <a:off x="342900" y="-12700"/>
            <a:ext cx="8229600" cy="1143000"/>
          </a:xfrm>
          <a:prstGeom prst="rect">
            <a:avLst/>
          </a:prstGeom>
          <a:noFill/>
          <a:ln w="9525">
            <a:noFill/>
            <a:miter lim="800000"/>
            <a:headEnd/>
            <a:tailEnd/>
          </a:ln>
        </p:spPr>
        <p:txBody>
          <a:bodyPr anchor="ctr"/>
          <a:lstStyle/>
          <a:p>
            <a:pPr>
              <a:lnSpc>
                <a:spcPts val="3000"/>
              </a:lnSpc>
            </a:pPr>
            <a:r>
              <a:rPr lang="en-US" sz="3200" b="1">
                <a:solidFill>
                  <a:schemeClr val="bg1"/>
                </a:solidFill>
              </a:rPr>
              <a:t>U.S. Hotel Markets</a:t>
            </a:r>
            <a:br>
              <a:rPr lang="en-US" sz="3200" b="1">
                <a:solidFill>
                  <a:schemeClr val="bg1"/>
                </a:solidFill>
              </a:rPr>
            </a:br>
            <a:r>
              <a:rPr lang="en-US" sz="2400" b="1">
                <a:solidFill>
                  <a:schemeClr val="bg1"/>
                </a:solidFill>
              </a:rPr>
              <a:t>Greatest and Least Change in RevPAR</a:t>
            </a:r>
            <a:endParaRPr lang="en-US" sz="2000" b="1">
              <a:solidFill>
                <a:schemeClr val="bg1"/>
              </a:solidFill>
            </a:endParaRPr>
          </a:p>
        </p:txBody>
      </p:sp>
      <p:sp>
        <p:nvSpPr>
          <p:cNvPr id="189446" name="Slide Number Placeholder 5"/>
          <p:cNvSpPr txBox="1">
            <a:spLocks noGrp="1"/>
          </p:cNvSpPr>
          <p:nvPr/>
        </p:nvSpPr>
        <p:spPr bwMode="auto">
          <a:xfrm>
            <a:off x="8505825" y="6403975"/>
            <a:ext cx="438150" cy="365125"/>
          </a:xfrm>
          <a:prstGeom prst="rect">
            <a:avLst/>
          </a:prstGeom>
          <a:noFill/>
          <a:ln w="9525">
            <a:noFill/>
            <a:miter lim="800000"/>
            <a:headEnd/>
            <a:tailEnd/>
          </a:ln>
        </p:spPr>
        <p:txBody>
          <a:bodyPr anchor="ctr"/>
          <a:lstStyle/>
          <a:p>
            <a:pPr algn="r"/>
            <a:fld id="{5DE6E54F-DBB8-4D5E-BD26-DAC6AC9579F7}" type="slidenum">
              <a:rPr lang="en-US" sz="1200">
                <a:solidFill>
                  <a:srgbClr val="0093D0"/>
                </a:solidFill>
              </a:rPr>
              <a:pPr algn="r"/>
              <a:t>12</a:t>
            </a:fld>
            <a:endParaRPr lang="en-US" sz="1200">
              <a:solidFill>
                <a:srgbClr val="0093D0"/>
              </a:solidFill>
            </a:endParaRPr>
          </a:p>
        </p:txBody>
      </p:sp>
      <p:sp>
        <p:nvSpPr>
          <p:cNvPr id="7" name="TextBox 6"/>
          <p:cNvSpPr txBox="1"/>
          <p:nvPr/>
        </p:nvSpPr>
        <p:spPr>
          <a:xfrm>
            <a:off x="6817204" y="3665757"/>
            <a:ext cx="783745" cy="307777"/>
          </a:xfrm>
          <a:prstGeom prst="rect">
            <a:avLst/>
          </a:prstGeom>
          <a:noFill/>
        </p:spPr>
        <p:txBody>
          <a:bodyPr wrap="square" rtlCol="0">
            <a:spAutoFit/>
          </a:bodyPr>
          <a:lstStyle/>
          <a:p>
            <a:r>
              <a:rPr lang="en-US" sz="1400" b="1" dirty="0" smtClean="0">
                <a:solidFill>
                  <a:srgbClr val="111111"/>
                </a:solidFill>
              </a:rPr>
              <a:t>(6.8)%</a:t>
            </a:r>
            <a:endParaRPr lang="en-US" sz="1400" b="1" dirty="0">
              <a:solidFill>
                <a:srgbClr val="111111"/>
              </a:solidFill>
            </a:endParaRPr>
          </a:p>
        </p:txBody>
      </p:sp>
      <p:sp>
        <p:nvSpPr>
          <p:cNvPr id="8" name="Oval 7"/>
          <p:cNvSpPr/>
          <p:nvPr/>
        </p:nvSpPr>
        <p:spPr>
          <a:xfrm>
            <a:off x="6817175" y="3608615"/>
            <a:ext cx="661313" cy="424542"/>
          </a:xfrm>
          <a:prstGeom prst="ellipse">
            <a:avLst/>
          </a:prstGeom>
          <a:noFill/>
          <a:ln w="50800">
            <a:solidFill>
              <a:srgbClr val="FF1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64195" y="3584127"/>
            <a:ext cx="1281793" cy="461665"/>
          </a:xfrm>
          <a:prstGeom prst="rect">
            <a:avLst/>
          </a:prstGeom>
          <a:noFill/>
        </p:spPr>
        <p:txBody>
          <a:bodyPr wrap="square" rtlCol="0">
            <a:spAutoFit/>
          </a:bodyPr>
          <a:lstStyle/>
          <a:p>
            <a:pPr algn="ctr"/>
            <a:r>
              <a:rPr lang="en-US" sz="1200" b="1" dirty="0" smtClean="0">
                <a:solidFill>
                  <a:srgbClr val="111111"/>
                </a:solidFill>
              </a:rPr>
              <a:t>Preliminary Update</a:t>
            </a:r>
            <a:endParaRPr lang="en-US" sz="1200" b="1" dirty="0">
              <a:solidFill>
                <a:srgbClr val="11111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Slide Number Placeholder 5"/>
          <p:cNvSpPr txBox="1">
            <a:spLocks noGrp="1"/>
          </p:cNvSpPr>
          <p:nvPr/>
        </p:nvSpPr>
        <p:spPr bwMode="auto">
          <a:xfrm>
            <a:off x="8505825" y="6403975"/>
            <a:ext cx="438150" cy="365125"/>
          </a:xfrm>
          <a:prstGeom prst="rect">
            <a:avLst/>
          </a:prstGeom>
          <a:noFill/>
          <a:ln w="9525">
            <a:noFill/>
            <a:miter lim="800000"/>
            <a:headEnd/>
            <a:tailEnd/>
          </a:ln>
        </p:spPr>
        <p:txBody>
          <a:bodyPr anchor="ctr"/>
          <a:lstStyle/>
          <a:p>
            <a:pPr algn="r"/>
            <a:fld id="{3B735BEA-553C-44DD-8C88-C59BEF724244}" type="slidenum">
              <a:rPr lang="en-US" sz="1200">
                <a:solidFill>
                  <a:srgbClr val="0093D0"/>
                </a:solidFill>
              </a:rPr>
              <a:pPr algn="r"/>
              <a:t>13</a:t>
            </a:fld>
            <a:endParaRPr lang="en-US" sz="1200" dirty="0">
              <a:solidFill>
                <a:srgbClr val="0093D0"/>
              </a:solidFill>
            </a:endParaRPr>
          </a:p>
        </p:txBody>
      </p:sp>
      <p:sp>
        <p:nvSpPr>
          <p:cNvPr id="188420" name="Rectangle 2"/>
          <p:cNvSpPr>
            <a:spLocks noGrp="1" noChangeArrowheads="1"/>
          </p:cNvSpPr>
          <p:nvPr>
            <p:ph type="title" idx="4294967295"/>
          </p:nvPr>
        </p:nvSpPr>
        <p:spPr>
          <a:xfrm>
            <a:off x="288925" y="0"/>
            <a:ext cx="8229600" cy="1143000"/>
          </a:xfrm>
        </p:spPr>
        <p:txBody>
          <a:bodyPr lIns="91440" tIns="45720" rIns="91440" bIns="45720" anchor="ctr"/>
          <a:lstStyle/>
          <a:p>
            <a:pPr eaLnBrk="1" hangingPunct="1">
              <a:lnSpc>
                <a:spcPts val="3500"/>
              </a:lnSpc>
            </a:pPr>
            <a:r>
              <a:rPr lang="en-US" sz="3200" b="1" smtClean="0">
                <a:solidFill>
                  <a:schemeClr val="bg1"/>
                </a:solidFill>
                <a:latin typeface="Arial" charset="0"/>
                <a:cs typeface="Arial" charset="0"/>
              </a:rPr>
              <a:t>2011 RevPAR Forecast</a:t>
            </a:r>
            <a:br>
              <a:rPr lang="en-US" sz="3200" b="1" smtClean="0">
                <a:solidFill>
                  <a:schemeClr val="bg1"/>
                </a:solidFill>
                <a:latin typeface="Arial" charset="0"/>
                <a:cs typeface="Arial" charset="0"/>
              </a:rPr>
            </a:br>
            <a:r>
              <a:rPr lang="en-US" sz="3200" b="1" smtClean="0">
                <a:solidFill>
                  <a:schemeClr val="bg1"/>
                </a:solidFill>
                <a:latin typeface="Arial" charset="0"/>
                <a:cs typeface="Arial" charset="0"/>
              </a:rPr>
              <a:t>By Chain-Scale</a:t>
            </a:r>
          </a:p>
        </p:txBody>
      </p:sp>
      <p:sp>
        <p:nvSpPr>
          <p:cNvPr id="188421" name="Text Box 6"/>
          <p:cNvSpPr txBox="1">
            <a:spLocks noChangeArrowheads="1"/>
          </p:cNvSpPr>
          <p:nvPr/>
        </p:nvSpPr>
        <p:spPr bwMode="auto">
          <a:xfrm>
            <a:off x="241300" y="6324600"/>
            <a:ext cx="8104188" cy="304800"/>
          </a:xfrm>
          <a:prstGeom prst="rect">
            <a:avLst/>
          </a:prstGeom>
          <a:noFill/>
          <a:ln w="9525">
            <a:noFill/>
            <a:miter lim="800000"/>
            <a:headEnd/>
            <a:tailEnd/>
          </a:ln>
        </p:spPr>
        <p:txBody>
          <a:bodyPr>
            <a:spAutoFit/>
          </a:bodyPr>
          <a:lstStyle/>
          <a:p>
            <a:pPr>
              <a:spcBef>
                <a:spcPct val="50000"/>
              </a:spcBef>
            </a:pPr>
            <a:r>
              <a:rPr lang="en-US" sz="1400" dirty="0"/>
              <a:t>Source: </a:t>
            </a:r>
            <a:r>
              <a:rPr lang="en-US" sz="1400" dirty="0" smtClean="0"/>
              <a:t>PKF </a:t>
            </a:r>
            <a:r>
              <a:rPr lang="en-US" sz="1400" dirty="0"/>
              <a:t>Hospitality Research, March – May 2011 </a:t>
            </a:r>
            <a:r>
              <a:rPr lang="en-US" sz="1400" i="1" dirty="0"/>
              <a:t>Hotel Horizons®</a:t>
            </a:r>
            <a:r>
              <a:rPr lang="en-US" sz="1400" dirty="0"/>
              <a:t> report.</a:t>
            </a:r>
          </a:p>
        </p:txBody>
      </p:sp>
      <p:graphicFrame>
        <p:nvGraphicFramePr>
          <p:cNvPr id="188418" name="Object 2"/>
          <p:cNvGraphicFramePr>
            <a:graphicFrameLocks noChangeAspect="1"/>
          </p:cNvGraphicFramePr>
          <p:nvPr/>
        </p:nvGraphicFramePr>
        <p:xfrm>
          <a:off x="390525" y="1600200"/>
          <a:ext cx="8753475" cy="4633913"/>
        </p:xfrm>
        <a:graphic>
          <a:graphicData uri="http://schemas.openxmlformats.org/presentationml/2006/ole">
            <p:oleObj spid="_x0000_s631810" name="Chart" r:id="rId4" imgW="7772535" imgH="4114935" progId="MSGraph.Chart.8">
              <p:embed/>
            </p:oleObj>
          </a:graphicData>
        </a:graphic>
      </p:graphicFrame>
      <p:sp>
        <p:nvSpPr>
          <p:cNvPr id="188422" name="Rectangle 5"/>
          <p:cNvSpPr>
            <a:spLocks noChangeArrowheads="1"/>
          </p:cNvSpPr>
          <p:nvPr/>
        </p:nvSpPr>
        <p:spPr bwMode="auto">
          <a:xfrm>
            <a:off x="3541713" y="1431925"/>
            <a:ext cx="3460750" cy="366713"/>
          </a:xfrm>
          <a:prstGeom prst="rect">
            <a:avLst/>
          </a:prstGeom>
          <a:noFill/>
          <a:ln w="9525">
            <a:noFill/>
            <a:miter lim="800000"/>
            <a:headEnd/>
            <a:tailEnd/>
          </a:ln>
        </p:spPr>
        <p:txBody>
          <a:bodyPr wrap="none">
            <a:spAutoFit/>
          </a:bodyPr>
          <a:lstStyle/>
          <a:p>
            <a:r>
              <a:rPr lang="en-US" b="1"/>
              <a:t>Forecast Change 2010 to 2011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Slide Number Placeholder 5"/>
          <p:cNvSpPr>
            <a:spLocks noGrp="1"/>
          </p:cNvSpPr>
          <p:nvPr>
            <p:ph type="sldNum" sz="quarter" idx="12"/>
          </p:nvPr>
        </p:nvSpPr>
        <p:spPr bwMode="auto">
          <a:noFill/>
          <a:ln>
            <a:miter lim="800000"/>
            <a:headEnd/>
            <a:tailEnd/>
          </a:ln>
        </p:spPr>
        <p:txBody>
          <a:bodyPr/>
          <a:lstStyle/>
          <a:p>
            <a:fld id="{153846C9-B5A1-4589-A33A-A920203412C4}" type="slidenum">
              <a:rPr lang="en-US" smtClean="0"/>
              <a:pPr/>
              <a:t>14</a:t>
            </a:fld>
            <a:endParaRPr lang="en-US" smtClean="0"/>
          </a:p>
        </p:txBody>
      </p:sp>
      <p:graphicFrame>
        <p:nvGraphicFramePr>
          <p:cNvPr id="192514" name="Object 2"/>
          <p:cNvGraphicFramePr>
            <a:graphicFrameLocks noGrp="1" noChangeAspect="1"/>
          </p:cNvGraphicFramePr>
          <p:nvPr>
            <p:ph idx="4294967295"/>
          </p:nvPr>
        </p:nvGraphicFramePr>
        <p:xfrm>
          <a:off x="422275" y="1601788"/>
          <a:ext cx="8259763" cy="4529137"/>
        </p:xfrm>
        <a:graphic>
          <a:graphicData uri="http://schemas.openxmlformats.org/presentationml/2006/ole">
            <p:oleObj spid="_x0000_s644098" name="Worksheet" r:id="rId4" imgW="8562784" imgH="4696016" progId="Excel.Sheet.8">
              <p:embed/>
            </p:oleObj>
          </a:graphicData>
        </a:graphic>
      </p:graphicFrame>
      <p:sp>
        <p:nvSpPr>
          <p:cNvPr id="192516" name="TextBox 4"/>
          <p:cNvSpPr txBox="1">
            <a:spLocks noChangeArrowheads="1"/>
          </p:cNvSpPr>
          <p:nvPr/>
        </p:nvSpPr>
        <p:spPr bwMode="auto">
          <a:xfrm>
            <a:off x="2384425" y="2036763"/>
            <a:ext cx="1350963" cy="284162"/>
          </a:xfrm>
          <a:prstGeom prst="rect">
            <a:avLst/>
          </a:prstGeom>
          <a:noFill/>
          <a:ln w="9525">
            <a:solidFill>
              <a:schemeClr val="tx1"/>
            </a:solidFill>
            <a:miter lim="800000"/>
            <a:headEnd/>
            <a:tailEnd/>
          </a:ln>
        </p:spPr>
        <p:txBody>
          <a:bodyPr>
            <a:spAutoFit/>
          </a:bodyPr>
          <a:lstStyle/>
          <a:p>
            <a:pPr algn="ctr"/>
            <a:r>
              <a:rPr lang="en-US" sz="1200" b="1"/>
              <a:t>+64.6% - 1943</a:t>
            </a:r>
          </a:p>
        </p:txBody>
      </p:sp>
      <p:sp>
        <p:nvSpPr>
          <p:cNvPr id="192517" name="TextBox 5"/>
          <p:cNvSpPr txBox="1">
            <a:spLocks noChangeArrowheads="1"/>
          </p:cNvSpPr>
          <p:nvPr/>
        </p:nvSpPr>
        <p:spPr bwMode="auto">
          <a:xfrm>
            <a:off x="1992313" y="5032375"/>
            <a:ext cx="1177925" cy="284163"/>
          </a:xfrm>
          <a:prstGeom prst="rect">
            <a:avLst/>
          </a:prstGeom>
          <a:noFill/>
          <a:ln w="9525">
            <a:solidFill>
              <a:schemeClr val="tx1"/>
            </a:solidFill>
            <a:miter lim="800000"/>
            <a:headEnd/>
            <a:tailEnd/>
          </a:ln>
        </p:spPr>
        <p:txBody>
          <a:bodyPr>
            <a:spAutoFit/>
          </a:bodyPr>
          <a:lstStyle/>
          <a:p>
            <a:pPr algn="ctr"/>
            <a:r>
              <a:rPr lang="en-US" sz="1200" b="1"/>
              <a:t>-22.4% - 1938</a:t>
            </a:r>
          </a:p>
        </p:txBody>
      </p:sp>
      <p:sp>
        <p:nvSpPr>
          <p:cNvPr id="192518" name="TextBox 6"/>
          <p:cNvSpPr txBox="1">
            <a:spLocks noChangeArrowheads="1"/>
          </p:cNvSpPr>
          <p:nvPr/>
        </p:nvSpPr>
        <p:spPr bwMode="auto">
          <a:xfrm>
            <a:off x="5138738" y="4675188"/>
            <a:ext cx="1177925" cy="284162"/>
          </a:xfrm>
          <a:prstGeom prst="rect">
            <a:avLst/>
          </a:prstGeom>
          <a:noFill/>
          <a:ln w="9525">
            <a:solidFill>
              <a:schemeClr val="tx1"/>
            </a:solidFill>
            <a:miter lim="800000"/>
            <a:headEnd/>
            <a:tailEnd/>
          </a:ln>
        </p:spPr>
        <p:txBody>
          <a:bodyPr>
            <a:spAutoFit/>
          </a:bodyPr>
          <a:lstStyle/>
          <a:p>
            <a:pPr algn="ctr"/>
            <a:r>
              <a:rPr lang="en-US" sz="1200" b="1"/>
              <a:t>-19.4% - 2001</a:t>
            </a:r>
          </a:p>
        </p:txBody>
      </p:sp>
      <p:sp>
        <p:nvSpPr>
          <p:cNvPr id="192519" name="TextBox 7"/>
          <p:cNvSpPr txBox="1">
            <a:spLocks noChangeArrowheads="1"/>
          </p:cNvSpPr>
          <p:nvPr/>
        </p:nvSpPr>
        <p:spPr bwMode="auto">
          <a:xfrm>
            <a:off x="6380163" y="5189538"/>
            <a:ext cx="1317625" cy="276999"/>
          </a:xfrm>
          <a:prstGeom prst="rect">
            <a:avLst/>
          </a:prstGeom>
          <a:noFill/>
          <a:ln w="9525">
            <a:solidFill>
              <a:schemeClr val="tx1"/>
            </a:solidFill>
            <a:miter lim="800000"/>
            <a:headEnd/>
            <a:tailEnd/>
          </a:ln>
        </p:spPr>
        <p:txBody>
          <a:bodyPr>
            <a:spAutoFit/>
          </a:bodyPr>
          <a:lstStyle/>
          <a:p>
            <a:pPr algn="ctr"/>
            <a:r>
              <a:rPr lang="en-US" sz="1200" b="1" dirty="0"/>
              <a:t>-</a:t>
            </a:r>
            <a:r>
              <a:rPr lang="en-US" sz="1200" b="1" dirty="0" smtClean="0"/>
              <a:t>35.4% </a:t>
            </a:r>
            <a:r>
              <a:rPr lang="en-US" sz="1200" b="1" dirty="0"/>
              <a:t>- 2009</a:t>
            </a:r>
          </a:p>
        </p:txBody>
      </p:sp>
      <p:sp>
        <p:nvSpPr>
          <p:cNvPr id="192520" name="TextBox 8"/>
          <p:cNvSpPr txBox="1">
            <a:spLocks noChangeArrowheads="1"/>
          </p:cNvSpPr>
          <p:nvPr/>
        </p:nvSpPr>
        <p:spPr bwMode="auto">
          <a:xfrm>
            <a:off x="6577013" y="2568575"/>
            <a:ext cx="1308100" cy="461665"/>
          </a:xfrm>
          <a:prstGeom prst="rect">
            <a:avLst/>
          </a:prstGeom>
          <a:noFill/>
          <a:ln w="9525">
            <a:solidFill>
              <a:schemeClr val="tx1"/>
            </a:solidFill>
            <a:miter lim="800000"/>
            <a:headEnd/>
            <a:tailEnd/>
          </a:ln>
        </p:spPr>
        <p:txBody>
          <a:bodyPr>
            <a:spAutoFit/>
          </a:bodyPr>
          <a:lstStyle/>
          <a:p>
            <a:pPr algn="ctr"/>
            <a:r>
              <a:rPr lang="en-US" sz="1200" b="1" dirty="0"/>
              <a:t>+</a:t>
            </a:r>
            <a:r>
              <a:rPr lang="en-US" sz="1200" b="1" dirty="0" smtClean="0"/>
              <a:t>10.4% </a:t>
            </a:r>
            <a:r>
              <a:rPr lang="en-US" sz="1200" b="1" dirty="0"/>
              <a:t>- 2011F</a:t>
            </a:r>
          </a:p>
          <a:p>
            <a:pPr algn="ctr"/>
            <a:r>
              <a:rPr lang="en-US" sz="1200" b="1" dirty="0"/>
              <a:t>+</a:t>
            </a:r>
            <a:r>
              <a:rPr lang="en-US" sz="1200" b="1" dirty="0" smtClean="0"/>
              <a:t>13.5% </a:t>
            </a:r>
            <a:r>
              <a:rPr lang="en-US" sz="1200" b="1" dirty="0"/>
              <a:t>- 2012F</a:t>
            </a:r>
          </a:p>
        </p:txBody>
      </p:sp>
      <p:cxnSp>
        <p:nvCxnSpPr>
          <p:cNvPr id="192521" name="Straight Arrow Connector 10"/>
          <p:cNvCxnSpPr>
            <a:cxnSpLocks noChangeShapeType="1"/>
            <a:stCxn id="192517" idx="1"/>
          </p:cNvCxnSpPr>
          <p:nvPr/>
        </p:nvCxnSpPr>
        <p:spPr bwMode="auto">
          <a:xfrm flipH="1" flipV="1">
            <a:off x="1187450" y="5114925"/>
            <a:ext cx="804863" cy="60325"/>
          </a:xfrm>
          <a:prstGeom prst="straightConnector1">
            <a:avLst/>
          </a:prstGeom>
          <a:noFill/>
          <a:ln w="25400" algn="ctr">
            <a:solidFill>
              <a:schemeClr val="tx1"/>
            </a:solidFill>
            <a:round/>
            <a:headEnd/>
            <a:tailEnd type="arrow" w="med" len="med"/>
          </a:ln>
        </p:spPr>
      </p:cxnSp>
      <p:cxnSp>
        <p:nvCxnSpPr>
          <p:cNvPr id="12" name="Straight Arrow Connector 11"/>
          <p:cNvCxnSpPr/>
          <p:nvPr/>
        </p:nvCxnSpPr>
        <p:spPr>
          <a:xfrm rot="10800000" flipV="1">
            <a:off x="1755775" y="2138363"/>
            <a:ext cx="619125" cy="254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92518" idx="3"/>
          </p:cNvCxnSpPr>
          <p:nvPr/>
        </p:nvCxnSpPr>
        <p:spPr>
          <a:xfrm>
            <a:off x="6316663" y="4818063"/>
            <a:ext cx="950912" cy="1492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2519" idx="3"/>
          </p:cNvCxnSpPr>
          <p:nvPr/>
        </p:nvCxnSpPr>
        <p:spPr>
          <a:xfrm>
            <a:off x="7697788" y="5328038"/>
            <a:ext cx="331787" cy="1043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2525" name="Text Box 19"/>
          <p:cNvSpPr txBox="1">
            <a:spLocks noChangeArrowheads="1"/>
          </p:cNvSpPr>
          <p:nvPr/>
        </p:nvSpPr>
        <p:spPr bwMode="auto">
          <a:xfrm>
            <a:off x="417513" y="6103938"/>
            <a:ext cx="8259762" cy="549275"/>
          </a:xfrm>
          <a:prstGeom prst="rect">
            <a:avLst/>
          </a:prstGeom>
          <a:noFill/>
          <a:ln w="9525">
            <a:noFill/>
            <a:miter lim="800000"/>
            <a:headEnd/>
            <a:tailEnd/>
          </a:ln>
        </p:spPr>
        <p:txBody>
          <a:bodyPr>
            <a:spAutoFit/>
          </a:bodyPr>
          <a:lstStyle/>
          <a:p>
            <a:pPr>
              <a:spcBef>
                <a:spcPct val="50000"/>
              </a:spcBef>
            </a:pPr>
            <a:r>
              <a:rPr lang="en-US" sz="1200" dirty="0"/>
              <a:t>Note: * Before deductions for capital reserve, rent, interest, income taxes, depreciation, and amortization.</a:t>
            </a:r>
          </a:p>
          <a:p>
            <a:pPr>
              <a:spcBef>
                <a:spcPct val="50000"/>
              </a:spcBef>
            </a:pPr>
            <a:r>
              <a:rPr lang="en-US" sz="1200" dirty="0"/>
              <a:t>Source: </a:t>
            </a:r>
            <a:r>
              <a:rPr lang="en-US" sz="1200" dirty="0" smtClean="0"/>
              <a:t>PKF </a:t>
            </a:r>
            <a:r>
              <a:rPr lang="en-US" sz="1200" dirty="0"/>
              <a:t>Hospitality Research, </a:t>
            </a:r>
            <a:r>
              <a:rPr lang="en-US" sz="1200" i="1" dirty="0"/>
              <a:t>Trends® in the Hotel Industry</a:t>
            </a:r>
            <a:r>
              <a:rPr lang="en-US" sz="1200" dirty="0"/>
              <a:t> sample.</a:t>
            </a:r>
          </a:p>
        </p:txBody>
      </p:sp>
      <p:sp>
        <p:nvSpPr>
          <p:cNvPr id="192526" name="Rectangle 4"/>
          <p:cNvSpPr>
            <a:spLocks noChangeArrowheads="1"/>
          </p:cNvSpPr>
          <p:nvPr/>
        </p:nvSpPr>
        <p:spPr bwMode="auto">
          <a:xfrm>
            <a:off x="169863" y="-38100"/>
            <a:ext cx="7315200" cy="1143000"/>
          </a:xfrm>
          <a:prstGeom prst="rect">
            <a:avLst/>
          </a:prstGeom>
          <a:noFill/>
          <a:ln w="9525">
            <a:noFill/>
            <a:miter lim="800000"/>
            <a:headEnd/>
            <a:tailEnd/>
          </a:ln>
        </p:spPr>
        <p:txBody>
          <a:bodyPr anchor="ctr"/>
          <a:lstStyle/>
          <a:p>
            <a:pPr>
              <a:lnSpc>
                <a:spcPts val="4000"/>
              </a:lnSpc>
            </a:pPr>
            <a:r>
              <a:rPr lang="en-US" sz="3200" b="1" dirty="0">
                <a:solidFill>
                  <a:schemeClr val="bg1"/>
                </a:solidFill>
              </a:rPr>
              <a:t>Annual </a:t>
            </a:r>
            <a:r>
              <a:rPr lang="en-US" sz="3200" b="1" dirty="0" smtClean="0">
                <a:solidFill>
                  <a:schemeClr val="bg1"/>
                </a:solidFill>
              </a:rPr>
              <a:t>Change – All U.S. Hotels</a:t>
            </a:r>
            <a:r>
              <a:rPr lang="en-US" sz="3200" b="1" dirty="0">
                <a:solidFill>
                  <a:schemeClr val="bg1"/>
                </a:solidFill>
              </a:rPr>
              <a:t/>
            </a:r>
            <a:br>
              <a:rPr lang="en-US" sz="3200" b="1" dirty="0">
                <a:solidFill>
                  <a:schemeClr val="bg1"/>
                </a:solidFill>
              </a:rPr>
            </a:br>
            <a:r>
              <a:rPr lang="en-US" sz="3200" b="1" dirty="0">
                <a:solidFill>
                  <a:schemeClr val="bg1"/>
                </a:solidFill>
              </a:rPr>
              <a:t>Unit-Level NOI*</a:t>
            </a:r>
          </a:p>
        </p:txBody>
      </p:sp>
      <p:sp>
        <p:nvSpPr>
          <p:cNvPr id="192527" name="Line 20"/>
          <p:cNvSpPr>
            <a:spLocks noChangeShapeType="1"/>
          </p:cNvSpPr>
          <p:nvPr/>
        </p:nvSpPr>
        <p:spPr bwMode="auto">
          <a:xfrm>
            <a:off x="7893050" y="2811463"/>
            <a:ext cx="430213" cy="1033462"/>
          </a:xfrm>
          <a:prstGeom prst="line">
            <a:avLst/>
          </a:prstGeom>
          <a:noFill/>
          <a:ln w="25400">
            <a:solidFill>
              <a:schemeClr val="tx1"/>
            </a:solidFill>
            <a:round/>
            <a:headEnd/>
            <a:tailEnd type="triangle" w="med" len="med"/>
          </a:ln>
        </p:spPr>
        <p:txBody>
          <a:bodyPr/>
          <a:lstStyle/>
          <a:p>
            <a:endParaRPr lang="en-US"/>
          </a:p>
        </p:txBody>
      </p:sp>
      <p:sp>
        <p:nvSpPr>
          <p:cNvPr id="17" name="TextBox 16"/>
          <p:cNvSpPr txBox="1"/>
          <p:nvPr/>
        </p:nvSpPr>
        <p:spPr>
          <a:xfrm>
            <a:off x="1902279" y="1322614"/>
            <a:ext cx="5257800" cy="369332"/>
          </a:xfrm>
          <a:prstGeom prst="rect">
            <a:avLst/>
          </a:prstGeom>
          <a:noFill/>
        </p:spPr>
        <p:txBody>
          <a:bodyPr wrap="square" rtlCol="0">
            <a:spAutoFit/>
          </a:bodyPr>
          <a:lstStyle/>
          <a:p>
            <a:pPr algn="ctr"/>
            <a:r>
              <a:rPr lang="en-US" b="1" u="sng" dirty="0" smtClean="0">
                <a:solidFill>
                  <a:srgbClr val="111111"/>
                </a:solidFill>
                <a:effectLst>
                  <a:outerShdw blurRad="38100" dist="38100" dir="2700000" algn="tl">
                    <a:srgbClr val="000000">
                      <a:alpha val="43137"/>
                    </a:srgbClr>
                  </a:outerShdw>
                </a:effectLst>
              </a:rPr>
              <a:t>Base Case Scenario</a:t>
            </a:r>
            <a:endParaRPr lang="en-US" b="1" u="sng" dirty="0">
              <a:solidFill>
                <a:srgbClr val="11111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2"/>
          <p:cNvGraphicFramePr>
            <a:graphicFrameLocks noChangeAspect="1"/>
          </p:cNvGraphicFramePr>
          <p:nvPr/>
        </p:nvGraphicFramePr>
        <p:xfrm>
          <a:off x="341142" y="1825593"/>
          <a:ext cx="8462036" cy="4655010"/>
        </p:xfrm>
        <a:graphic>
          <a:graphicData uri="http://schemas.openxmlformats.org/drawingml/2006/chart">
            <c:chart xmlns:c="http://schemas.openxmlformats.org/drawingml/2006/chart" xmlns:r="http://schemas.openxmlformats.org/officeDocument/2006/relationships" r:id="rId3"/>
          </a:graphicData>
        </a:graphic>
      </p:graphicFrame>
      <p:sp>
        <p:nvSpPr>
          <p:cNvPr id="84995" name="Rectangle 3"/>
          <p:cNvSpPr>
            <a:spLocks noGrp="1" noChangeArrowheads="1"/>
          </p:cNvSpPr>
          <p:nvPr>
            <p:ph type="title"/>
          </p:nvPr>
        </p:nvSpPr>
        <p:spPr/>
        <p:txBody>
          <a:bodyPr/>
          <a:lstStyle/>
          <a:p>
            <a:r>
              <a:rPr lang="en-US" b="1" dirty="0" smtClean="0">
                <a:effectLst>
                  <a:outerShdw blurRad="38100" dist="38100" dir="2700000" algn="tl">
                    <a:srgbClr val="000000">
                      <a:alpha val="43137"/>
                    </a:srgbClr>
                  </a:outerShdw>
                </a:effectLst>
              </a:rPr>
              <a:t>No Margin for Error in Global Oil Markets…</a:t>
            </a:r>
            <a:endParaRPr lang="en-US" b="1" noProof="1">
              <a:effectLst>
                <a:outerShdw blurRad="38100" dist="38100" dir="2700000" algn="tl">
                  <a:srgbClr val="000000">
                    <a:alpha val="43137"/>
                  </a:srgbClr>
                </a:outerShdw>
              </a:effectLst>
            </a:endParaRPr>
          </a:p>
        </p:txBody>
      </p:sp>
      <p:sp>
        <p:nvSpPr>
          <p:cNvPr id="84997" name="Text Box 5"/>
          <p:cNvSpPr txBox="1">
            <a:spLocks noChangeArrowheads="1"/>
          </p:cNvSpPr>
          <p:nvPr/>
        </p:nvSpPr>
        <p:spPr bwMode="gray">
          <a:xfrm>
            <a:off x="446093" y="6412185"/>
            <a:ext cx="8305800" cy="253916"/>
          </a:xfrm>
          <a:prstGeom prst="rect">
            <a:avLst/>
          </a:prstGeom>
          <a:noFill/>
          <a:ln w="9525">
            <a:noFill/>
            <a:miter lim="800000"/>
            <a:headEnd/>
            <a:tailEnd/>
          </a:ln>
          <a:effectLst/>
        </p:spPr>
        <p:txBody>
          <a:bodyPr lIns="0" tIns="0" rIns="0" bIns="0" anchor="b">
            <a:spAutoFit/>
          </a:bodyPr>
          <a:lstStyle/>
          <a:p>
            <a:pPr algn="l">
              <a:spcBef>
                <a:spcPct val="0"/>
              </a:spcBef>
            </a:pPr>
            <a:r>
              <a:rPr lang="en-US" sz="1650" dirty="0" smtClean="0"/>
              <a:t>Sources: OPEC, EIA, IEA, Moody’s Analytics</a:t>
            </a:r>
            <a:endParaRPr lang="en-US" sz="1650" dirty="0"/>
          </a:p>
        </p:txBody>
      </p:sp>
      <p:sp>
        <p:nvSpPr>
          <p:cNvPr id="5" name="Text Box 11"/>
          <p:cNvSpPr txBox="1">
            <a:spLocks noChangeArrowheads="1"/>
          </p:cNvSpPr>
          <p:nvPr/>
        </p:nvSpPr>
        <p:spPr bwMode="gray">
          <a:xfrm>
            <a:off x="565369" y="1539699"/>
            <a:ext cx="8226425" cy="454025"/>
          </a:xfrm>
          <a:prstGeom prst="rect">
            <a:avLst/>
          </a:prstGeom>
          <a:noFill/>
          <a:ln w="9525">
            <a:noFill/>
            <a:miter lim="800000"/>
            <a:headEnd/>
            <a:tailEnd/>
          </a:ln>
          <a:effectLst/>
        </p:spPr>
        <p:txBody>
          <a:bodyPr lIns="0" tIns="0" rIns="0" bIns="0"/>
          <a:lstStyle/>
          <a:p>
            <a:pPr algn="l">
              <a:spcBef>
                <a:spcPct val="0"/>
              </a:spcBef>
            </a:pPr>
            <a:r>
              <a:rPr lang="en-US" sz="2200" dirty="0" smtClean="0"/>
              <a:t>OPEC spare capacity as a % of global oil demand</a:t>
            </a:r>
            <a:endParaRPr lang="en-US"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effectLst>
                  <a:outerShdw blurRad="38100" dist="38100" dir="2700000" algn="tl">
                    <a:srgbClr val="000000">
                      <a:alpha val="43137"/>
                    </a:srgbClr>
                  </a:outerShdw>
                </a:effectLst>
              </a:rPr>
              <a:t>Moody’s Oil Price Scenarios</a:t>
            </a:r>
            <a:endParaRPr lang="en-US" sz="32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4839048-5B7F-4DB2-9236-E725887C9FF5}" type="slidenum">
              <a:rPr lang="en-US" smtClean="0"/>
              <a:pPr>
                <a:defRPr/>
              </a:pPr>
              <a:t>16</a:t>
            </a:fld>
            <a:endParaRPr lang="en-US" dirty="0"/>
          </a:p>
        </p:txBody>
      </p:sp>
      <p:graphicFrame>
        <p:nvGraphicFramePr>
          <p:cNvPr id="6" name="Chart 5"/>
          <p:cNvGraphicFramePr/>
          <p:nvPr/>
        </p:nvGraphicFramePr>
        <p:xfrm>
          <a:off x="197708" y="1797908"/>
          <a:ext cx="8649729" cy="465231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183396" y="6161903"/>
            <a:ext cx="1681871" cy="246221"/>
          </a:xfrm>
          <a:prstGeom prst="rect">
            <a:avLst/>
          </a:prstGeom>
          <a:noFill/>
        </p:spPr>
        <p:txBody>
          <a:bodyPr wrap="none" rtlCol="0">
            <a:spAutoFit/>
          </a:bodyPr>
          <a:lstStyle/>
          <a:p>
            <a:r>
              <a:rPr lang="en-US" sz="1000" dirty="0" smtClean="0"/>
              <a:t>Source: Moody’s Analytics</a:t>
            </a:r>
            <a:endParaRPr lang="en-US" sz="1000" dirty="0"/>
          </a:p>
        </p:txBody>
      </p:sp>
      <p:sp>
        <p:nvSpPr>
          <p:cNvPr id="8" name="TextBox 7"/>
          <p:cNvSpPr txBox="1"/>
          <p:nvPr/>
        </p:nvSpPr>
        <p:spPr>
          <a:xfrm>
            <a:off x="0" y="1507524"/>
            <a:ext cx="9144000" cy="369332"/>
          </a:xfrm>
          <a:prstGeom prst="rect">
            <a:avLst/>
          </a:prstGeom>
          <a:noFill/>
        </p:spPr>
        <p:txBody>
          <a:bodyPr wrap="square" rtlCol="0">
            <a:spAutoFit/>
          </a:bodyPr>
          <a:lstStyle/>
          <a:p>
            <a:pPr algn="ctr"/>
            <a:r>
              <a:rPr lang="en-US" b="1" dirty="0" smtClean="0"/>
              <a:t>Moody’s approximates the fundamental price of oil at $93.53 in 2011.</a:t>
            </a:r>
            <a:endParaRPr lang="en-US" b="1" dirty="0"/>
          </a:p>
        </p:txBody>
      </p:sp>
      <p:cxnSp>
        <p:nvCxnSpPr>
          <p:cNvPr id="10" name="Straight Connector 9"/>
          <p:cNvCxnSpPr/>
          <p:nvPr/>
        </p:nvCxnSpPr>
        <p:spPr>
          <a:xfrm rot="16200000" flipV="1">
            <a:off x="-791935" y="3959678"/>
            <a:ext cx="3861707" cy="2449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V="1">
            <a:off x="4136501" y="3956958"/>
            <a:ext cx="3861707" cy="24493"/>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lide(fromBottom)">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964" y="152400"/>
            <a:ext cx="6718979" cy="811213"/>
          </a:xfrm>
          <a:noFill/>
          <a:ln w="9525">
            <a:noFill/>
            <a:miter lim="800000"/>
            <a:headEnd/>
            <a:tailEnd/>
          </a:ln>
        </p:spPr>
        <p:txBody>
          <a:bodyPr vert="horz" wrap="square" lIns="0" tIns="0" rIns="0" bIns="0" numCol="1" anchor="ctr" anchorCtr="0" compatLnSpc="1">
            <a:prstTxWarp prst="textNoShape">
              <a:avLst/>
            </a:prstTxWarp>
          </a:bodyPr>
          <a:lstStyle/>
          <a:p>
            <a:r>
              <a:rPr lang="en-US" sz="3200" b="1" dirty="0" smtClean="0">
                <a:effectLst>
                  <a:outerShdw blurRad="38100" dist="38100" dir="2700000" algn="tl">
                    <a:srgbClr val="000000">
                      <a:alpha val="43137"/>
                    </a:srgbClr>
                  </a:outerShdw>
                </a:effectLst>
              </a:rPr>
              <a:t>Potential Effect of an</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Oil Price Spike on U.S GDP</a:t>
            </a:r>
            <a:endParaRPr lang="en-US" sz="3200" b="1" dirty="0">
              <a:effectLst>
                <a:outerShdw blurRad="38100" dist="38100" dir="2700000" algn="tl">
                  <a:srgbClr val="000000">
                    <a:alpha val="43137"/>
                  </a:srgbClr>
                </a:outerShdw>
              </a:effectLst>
            </a:endParaRPr>
          </a:p>
        </p:txBody>
      </p:sp>
      <p:sp>
        <p:nvSpPr>
          <p:cNvPr id="3" name="Text Placeholder 2"/>
          <p:cNvSpPr>
            <a:spLocks noGrp="1"/>
          </p:cNvSpPr>
          <p:nvPr>
            <p:ph type="body" sz="quarter" idx="11"/>
          </p:nvPr>
        </p:nvSpPr>
        <p:spPr>
          <a:xfrm>
            <a:off x="436605" y="1447115"/>
            <a:ext cx="8086909" cy="1403177"/>
          </a:xfrm>
        </p:spPr>
        <p:txBody>
          <a:bodyPr/>
          <a:lstStyle/>
          <a:p>
            <a:pPr>
              <a:buNone/>
            </a:pPr>
            <a:r>
              <a:rPr lang="en-US" sz="1800" dirty="0" smtClean="0">
                <a:latin typeface="+mj-lt"/>
              </a:rPr>
              <a:t>“Every $1 increase in the price of crude oil raises gasoline prices by 2.2 cents per gallon and costs consumers about $3 billion over the course of a year.”                	- Moody’s Analytics</a:t>
            </a:r>
            <a:endParaRPr lang="en-US" sz="1800" dirty="0">
              <a:latin typeface="+mj-lt"/>
            </a:endParaRPr>
          </a:p>
        </p:txBody>
      </p:sp>
      <p:sp>
        <p:nvSpPr>
          <p:cNvPr id="4" name="Slide Number Placeholder 3"/>
          <p:cNvSpPr>
            <a:spLocks noGrp="1"/>
          </p:cNvSpPr>
          <p:nvPr>
            <p:ph type="sldNum" sz="quarter" idx="12"/>
          </p:nvPr>
        </p:nvSpPr>
        <p:spPr/>
        <p:txBody>
          <a:bodyPr/>
          <a:lstStyle/>
          <a:p>
            <a:pPr>
              <a:defRPr/>
            </a:pPr>
            <a:fld id="{F4839048-5B7F-4DB2-9236-E725887C9FF5}" type="slidenum">
              <a:rPr lang="en-US" smtClean="0"/>
              <a:pPr>
                <a:defRPr/>
              </a:pPr>
              <a:t>17</a:t>
            </a:fld>
            <a:endParaRPr lang="en-US" dirty="0"/>
          </a:p>
        </p:txBody>
      </p:sp>
      <p:graphicFrame>
        <p:nvGraphicFramePr>
          <p:cNvPr id="6" name="Chart 5"/>
          <p:cNvGraphicFramePr/>
          <p:nvPr/>
        </p:nvGraphicFramePr>
        <p:xfrm>
          <a:off x="263612" y="2512540"/>
          <a:ext cx="8526161" cy="402006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38100" dist="38100" dir="2700000" algn="tl">
                    <a:srgbClr val="000000">
                      <a:alpha val="43137"/>
                    </a:srgbClr>
                  </a:outerShdw>
                </a:effectLst>
              </a:rPr>
              <a:t>Potential effect of Oil Price Increases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on RevPAR  </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pPr>
              <a:defRPr/>
            </a:pPr>
            <a:fld id="{F4839048-5B7F-4DB2-9236-E725887C9FF5}" type="slidenum">
              <a:rPr lang="en-US" smtClean="0"/>
              <a:pPr>
                <a:defRPr/>
              </a:pPr>
              <a:t>18</a:t>
            </a:fld>
            <a:endParaRPr lang="en-US" dirty="0"/>
          </a:p>
        </p:txBody>
      </p:sp>
      <p:graphicFrame>
        <p:nvGraphicFramePr>
          <p:cNvPr id="6" name="Chart 5"/>
          <p:cNvGraphicFramePr/>
          <p:nvPr/>
        </p:nvGraphicFramePr>
        <p:xfrm>
          <a:off x="609601" y="1657350"/>
          <a:ext cx="8001000" cy="466725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flipV="1">
            <a:off x="1170432" y="4937760"/>
            <a:ext cx="7205472" cy="24384"/>
          </a:xfrm>
          <a:prstGeom prst="straightConnector1">
            <a:avLst/>
          </a:prstGeom>
          <a:ln w="50800">
            <a:solidFill>
              <a:srgbClr val="CB0F03"/>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44600" y="5003800"/>
            <a:ext cx="4419600" cy="368300"/>
          </a:xfrm>
          <a:prstGeom prst="rect">
            <a:avLst/>
          </a:prstGeom>
          <a:noFill/>
        </p:spPr>
        <p:txBody>
          <a:bodyPr wrap="square" rtlCol="0">
            <a:spAutoFit/>
          </a:bodyPr>
          <a:lstStyle/>
          <a:p>
            <a:r>
              <a:rPr lang="en-US" b="1" dirty="0" smtClean="0">
                <a:solidFill>
                  <a:srgbClr val="CB0F03"/>
                </a:solidFill>
                <a:effectLst>
                  <a:outerShdw blurRad="38100" dist="38100" dir="2700000" algn="tl">
                    <a:srgbClr val="000000">
                      <a:alpha val="43137"/>
                    </a:srgbClr>
                  </a:outerShdw>
                </a:effectLst>
              </a:rPr>
              <a:t>Long Run Average per STR = 2.3%</a:t>
            </a:r>
            <a:endParaRPr lang="en-US" b="1" dirty="0">
              <a:solidFill>
                <a:srgbClr val="CB0F0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effectLst>
                  <a:outerShdw blurRad="38100" dist="38100" dir="2700000" algn="tl">
                    <a:srgbClr val="000000">
                      <a:alpha val="43137"/>
                    </a:srgbClr>
                  </a:outerShdw>
                </a:effectLst>
              </a:rPr>
              <a:t>Cumulative Change in RevPAR</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2010 – 2012 – By Location</a:t>
            </a:r>
            <a:endParaRPr lang="en-US" sz="32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4294967295"/>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705600" y="6161312"/>
            <a:ext cx="1885453" cy="246221"/>
          </a:xfrm>
          <a:prstGeom prst="rect">
            <a:avLst/>
          </a:prstGeom>
          <a:noFill/>
        </p:spPr>
        <p:txBody>
          <a:bodyPr wrap="none" rtlCol="0">
            <a:spAutoFit/>
          </a:bodyPr>
          <a:lstStyle/>
          <a:p>
            <a:r>
              <a:rPr lang="en-US" sz="1000" dirty="0" smtClean="0"/>
              <a:t>Source: PKF Hospitality Research</a:t>
            </a:r>
            <a:endParaRPr lang="en-US" sz="1000" dirty="0"/>
          </a:p>
        </p:txBody>
      </p:sp>
      <p:sp>
        <p:nvSpPr>
          <p:cNvPr id="6" name="TextBox 5"/>
          <p:cNvSpPr txBox="1"/>
          <p:nvPr/>
        </p:nvSpPr>
        <p:spPr>
          <a:xfrm>
            <a:off x="963386" y="6411680"/>
            <a:ext cx="2373086" cy="338554"/>
          </a:xfrm>
          <a:prstGeom prst="rect">
            <a:avLst/>
          </a:prstGeom>
          <a:solidFill>
            <a:schemeClr val="accent1"/>
          </a:solidFill>
          <a:ln>
            <a:solidFill>
              <a:srgbClr val="111111"/>
            </a:solidFill>
          </a:ln>
        </p:spPr>
        <p:txBody>
          <a:bodyPr wrap="square" rtlCol="0">
            <a:spAutoFit/>
          </a:bodyPr>
          <a:lstStyle/>
          <a:p>
            <a:pPr algn="ctr"/>
            <a:r>
              <a:rPr lang="en-US" sz="1600" b="1" dirty="0" smtClean="0">
                <a:solidFill>
                  <a:srgbClr val="111111"/>
                </a:solidFill>
              </a:rPr>
              <a:t>Base Case Scenario</a:t>
            </a:r>
            <a:endParaRPr lang="en-US" sz="1600" b="1" dirty="0">
              <a:solidFill>
                <a:srgbClr val="111111"/>
              </a:solidFill>
            </a:endParaRPr>
          </a:p>
        </p:txBody>
      </p:sp>
      <p:sp>
        <p:nvSpPr>
          <p:cNvPr id="7" name="TextBox 6"/>
          <p:cNvSpPr txBox="1"/>
          <p:nvPr/>
        </p:nvSpPr>
        <p:spPr>
          <a:xfrm>
            <a:off x="3581400" y="6408956"/>
            <a:ext cx="2286000" cy="338554"/>
          </a:xfrm>
          <a:prstGeom prst="rect">
            <a:avLst/>
          </a:prstGeom>
          <a:solidFill>
            <a:srgbClr val="FF0000"/>
          </a:solidFill>
          <a:ln>
            <a:solidFill>
              <a:srgbClr val="111111"/>
            </a:solidFill>
          </a:ln>
        </p:spPr>
        <p:txBody>
          <a:bodyPr wrap="square" rtlCol="0">
            <a:spAutoFit/>
          </a:bodyPr>
          <a:lstStyle/>
          <a:p>
            <a:pPr algn="ctr"/>
            <a:r>
              <a:rPr lang="en-US" sz="1600" b="1" dirty="0" smtClean="0">
                <a:solidFill>
                  <a:srgbClr val="111111"/>
                </a:solidFill>
              </a:rPr>
              <a:t>Oil at $150 Scenario</a:t>
            </a:r>
            <a:endParaRPr lang="en-US" sz="1600" b="1" dirty="0">
              <a:solidFill>
                <a:srgbClr val="111111"/>
              </a:solidFill>
            </a:endParaRPr>
          </a:p>
        </p:txBody>
      </p:sp>
      <p:sp>
        <p:nvSpPr>
          <p:cNvPr id="8" name="TextBox 7"/>
          <p:cNvSpPr txBox="1"/>
          <p:nvPr/>
        </p:nvSpPr>
        <p:spPr>
          <a:xfrm>
            <a:off x="0" y="2057400"/>
            <a:ext cx="461665" cy="3608614"/>
          </a:xfrm>
          <a:prstGeom prst="rect">
            <a:avLst/>
          </a:prstGeom>
          <a:noFill/>
        </p:spPr>
        <p:txBody>
          <a:bodyPr vert="vert270" wrap="square" rtlCol="0">
            <a:spAutoFit/>
          </a:bodyPr>
          <a:lstStyle/>
          <a:p>
            <a:pPr algn="ctr"/>
            <a:r>
              <a:rPr lang="en-US" b="1" dirty="0" smtClean="0"/>
              <a:t>Location</a:t>
            </a:r>
            <a:endParaRPr lang="en-US" b="1" dirty="0"/>
          </a:p>
        </p:txBody>
      </p:sp>
      <p:sp>
        <p:nvSpPr>
          <p:cNvPr id="9" name="TextBox 8"/>
          <p:cNvSpPr txBox="1"/>
          <p:nvPr/>
        </p:nvSpPr>
        <p:spPr>
          <a:xfrm>
            <a:off x="2408464" y="6066069"/>
            <a:ext cx="3984172" cy="276999"/>
          </a:xfrm>
          <a:prstGeom prst="rect">
            <a:avLst/>
          </a:prstGeom>
          <a:noFill/>
        </p:spPr>
        <p:txBody>
          <a:bodyPr wrap="square" rtlCol="0">
            <a:spAutoFit/>
          </a:bodyPr>
          <a:lstStyle/>
          <a:p>
            <a:pPr algn="ctr"/>
            <a:r>
              <a:rPr lang="en-US" sz="1200" b="1" dirty="0" smtClean="0"/>
              <a:t>Percent Change in RevPAR</a:t>
            </a:r>
            <a:endParaRPr lang="en-US" sz="1200" b="1" dirty="0"/>
          </a:p>
        </p:txBody>
      </p:sp>
      <p:sp>
        <p:nvSpPr>
          <p:cNvPr id="10" name="Slide Number Placeholder 3"/>
          <p:cNvSpPr>
            <a:spLocks noGrp="1"/>
          </p:cNvSpPr>
          <p:nvPr>
            <p:ph type="sldNum" sz="quarter" idx="12"/>
          </p:nvPr>
        </p:nvSpPr>
        <p:spPr>
          <a:xfrm>
            <a:off x="8505825" y="6403975"/>
            <a:ext cx="438150" cy="365125"/>
          </a:xfrm>
        </p:spPr>
        <p:txBody>
          <a:bodyPr/>
          <a:lstStyle/>
          <a:p>
            <a:pPr>
              <a:defRPr/>
            </a:pPr>
            <a:fld id="{F4839048-5B7F-4DB2-9236-E725887C9FF5}" type="slidenum">
              <a:rPr lang="en-US" smtClean="0"/>
              <a:pPr>
                <a:defRPr/>
              </a:pPr>
              <a:t>19</a:t>
            </a:fld>
            <a:endParaRPr lang="en-US" dirty="0"/>
          </a:p>
        </p:txBody>
      </p:sp>
      <p:sp>
        <p:nvSpPr>
          <p:cNvPr id="11" name="TextBox 10"/>
          <p:cNvSpPr txBox="1"/>
          <p:nvPr/>
        </p:nvSpPr>
        <p:spPr>
          <a:xfrm>
            <a:off x="5024628" y="4072128"/>
            <a:ext cx="3096768" cy="646331"/>
          </a:xfrm>
          <a:prstGeom prst="rect">
            <a:avLst/>
          </a:prstGeom>
          <a:solidFill>
            <a:schemeClr val="bg1"/>
          </a:solidFill>
        </p:spPr>
        <p:txBody>
          <a:bodyPr wrap="square" rtlCol="0">
            <a:spAutoFit/>
          </a:bodyPr>
          <a:lstStyle/>
          <a:p>
            <a:pPr algn="ctr"/>
            <a:r>
              <a:rPr lang="en-US" b="1" dirty="0" smtClean="0">
                <a:solidFill>
                  <a:srgbClr val="111111"/>
                </a:solidFill>
              </a:rPr>
              <a:t>Resort and Suburban Locations take the Big Hit</a:t>
            </a:r>
            <a:endParaRPr lang="en-US" b="1" dirty="0">
              <a:solidFill>
                <a:srgbClr val="111111"/>
              </a:solidFill>
            </a:endParaRPr>
          </a:p>
        </p:txBody>
      </p:sp>
      <p:sp>
        <p:nvSpPr>
          <p:cNvPr id="12" name="Oval 11"/>
          <p:cNvSpPr/>
          <p:nvPr/>
        </p:nvSpPr>
        <p:spPr>
          <a:xfrm>
            <a:off x="463296" y="2340864"/>
            <a:ext cx="377952" cy="743711"/>
          </a:xfrm>
          <a:prstGeom prst="ellipse">
            <a:avLst/>
          </a:prstGeom>
          <a:noFill/>
          <a:ln w="50800">
            <a:solidFill>
              <a:srgbClr val="FF1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1584" y="4395216"/>
            <a:ext cx="377952" cy="743711"/>
          </a:xfrm>
          <a:prstGeom prst="ellipse">
            <a:avLst/>
          </a:prstGeom>
          <a:noFill/>
          <a:ln w="50800">
            <a:solidFill>
              <a:srgbClr val="FF1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11"/>
                                        </p:tgtEl>
                                      </p:cBhvr>
                                      <p:by x="150000" y="150000"/>
                                    </p:animScale>
                                  </p:childTnLst>
                                </p:cTn>
                              </p:par>
                              <p:par>
                                <p:cTn id="7" presetID="12" presetClass="entr" presetSubtype="4"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slide(fromBottom)">
                                      <p:cBhvr>
                                        <p:cTn id="9" dur="500"/>
                                        <p:tgtEl>
                                          <p:spTgt spid="12"/>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5557838" y="2982913"/>
            <a:ext cx="2511425" cy="442912"/>
          </a:xfrm>
          <a:prstGeom prst="rect">
            <a:avLst/>
          </a:prstGeom>
          <a:noFill/>
          <a:ln w="9525">
            <a:noFill/>
            <a:miter lim="800000"/>
            <a:headEnd/>
            <a:tailEnd/>
          </a:ln>
        </p:spPr>
        <p:txBody>
          <a:bodyPr lIns="91435" tIns="45718" rIns="91435" bIns="45718">
            <a:spAutoFit/>
          </a:bodyPr>
          <a:lstStyle/>
          <a:p>
            <a:pPr defTabSz="457200">
              <a:spcBef>
                <a:spcPct val="50000"/>
              </a:spcBef>
            </a:pPr>
            <a:endParaRPr lang="en-US">
              <a:ea typeface="ＭＳ Ｐゴシック"/>
              <a:cs typeface="ＭＳ Ｐゴシック"/>
            </a:endParaRPr>
          </a:p>
        </p:txBody>
      </p:sp>
      <p:graphicFrame>
        <p:nvGraphicFramePr>
          <p:cNvPr id="9" name="Diagram 8"/>
          <p:cNvGraphicFramePr/>
          <p:nvPr/>
        </p:nvGraphicFramePr>
        <p:xfrm>
          <a:off x="233916" y="1537208"/>
          <a:ext cx="8771861"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334964" y="269358"/>
            <a:ext cx="7415666" cy="811213"/>
          </a:xfrm>
          <a:prstGeom prst="rect">
            <a:avLst/>
          </a:prstGeom>
        </p:spPr>
        <p:txBody>
          <a:bodyPr lIns="91435" tIns="45718" rIns="91435" bIns="45718" anchor="t"/>
          <a:lstStyle/>
          <a:p>
            <a:pPr eaLnBrk="1" hangingPunct="1">
              <a:defRPr/>
            </a:pPr>
            <a:r>
              <a:rPr lang="en-US" sz="3200" dirty="0" smtClean="0">
                <a:effectLst>
                  <a:outerShdw blurRad="38100" dist="38100" dir="2700000" algn="tl">
                    <a:srgbClr val="000000">
                      <a:alpha val="43137"/>
                    </a:srgbClr>
                  </a:outerShdw>
                </a:effectLst>
                <a:latin typeface="Arial Bold" pitchFamily="-110" charset="0"/>
                <a:cs typeface="Arial Bold" pitchFamily="-110" charset="0"/>
              </a:rPr>
              <a:t>Questions We Have Been Asking:</a:t>
            </a:r>
            <a:endParaRPr lang="en-US" sz="3200" dirty="0" smtClean="0">
              <a:effectLst>
                <a:outerShdw blurRad="38100" dist="38100" dir="2700000" algn="tl">
                  <a:srgbClr val="000000">
                    <a:alpha val="43137"/>
                  </a:srgbClr>
                </a:outerShdw>
              </a:effectLst>
              <a:latin typeface="Arial Bold" pitchFamily="-110" charset="0"/>
              <a:cs typeface="Arial Bold" pitchFamily="-110" charset="0"/>
            </a:endParaRPr>
          </a:p>
        </p:txBody>
      </p:sp>
      <p:sp>
        <p:nvSpPr>
          <p:cNvPr id="7" name="Slide Number Placeholder 3"/>
          <p:cNvSpPr>
            <a:spLocks noGrp="1"/>
          </p:cNvSpPr>
          <p:nvPr>
            <p:ph type="sldNum" sz="quarter" idx="4294967295"/>
          </p:nvPr>
        </p:nvSpPr>
        <p:spPr>
          <a:xfrm>
            <a:off x="8505592" y="6404095"/>
            <a:ext cx="438150" cy="365125"/>
          </a:xfrm>
          <a:prstGeom prst="rect">
            <a:avLst/>
          </a:prstGeom>
        </p:spPr>
        <p:txBody>
          <a:bodyPr/>
          <a:lstStyle/>
          <a:p>
            <a:pPr>
              <a:defRPr/>
            </a:pPr>
            <a:fld id="{C2B4ECA3-A25C-465A-9BF5-87CB1B4774A2}" type="slidenum">
              <a:rPr lang="en-US"/>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ext Box 5"/>
          <p:cNvSpPr txBox="1">
            <a:spLocks noChangeArrowheads="1"/>
          </p:cNvSpPr>
          <p:nvPr/>
        </p:nvSpPr>
        <p:spPr bwMode="auto">
          <a:xfrm>
            <a:off x="5195888" y="2232025"/>
            <a:ext cx="2511425" cy="442913"/>
          </a:xfrm>
          <a:prstGeom prst="rect">
            <a:avLst/>
          </a:prstGeom>
          <a:noFill/>
          <a:ln w="9525">
            <a:noFill/>
            <a:miter lim="800000"/>
            <a:headEnd/>
            <a:tailEnd/>
          </a:ln>
        </p:spPr>
        <p:txBody>
          <a:bodyPr lIns="91435" tIns="45718" rIns="91435" bIns="45718">
            <a:spAutoFit/>
          </a:bodyPr>
          <a:lstStyle/>
          <a:p>
            <a:pPr defTabSz="457200">
              <a:spcBef>
                <a:spcPct val="50000"/>
              </a:spcBef>
            </a:pPr>
            <a:endParaRPr lang="en-US">
              <a:ea typeface="ＭＳ Ｐゴシック"/>
              <a:cs typeface="ＭＳ Ｐゴシック"/>
            </a:endParaRPr>
          </a:p>
        </p:txBody>
      </p:sp>
      <p:graphicFrame>
        <p:nvGraphicFramePr>
          <p:cNvPr id="108547" name="Group 3"/>
          <p:cNvGraphicFramePr>
            <a:graphicFrameLocks noGrp="1"/>
          </p:cNvGraphicFramePr>
          <p:nvPr/>
        </p:nvGraphicFramePr>
        <p:xfrm>
          <a:off x="365759" y="1898196"/>
          <a:ext cx="7911718" cy="3583980"/>
        </p:xfrm>
        <a:graphic>
          <a:graphicData uri="http://schemas.openxmlformats.org/drawingml/2006/table">
            <a:tbl>
              <a:tblPr/>
              <a:tblGrid>
                <a:gridCol w="1433117"/>
                <a:gridCol w="917901"/>
                <a:gridCol w="750851"/>
                <a:gridCol w="283100"/>
                <a:gridCol w="1011093"/>
                <a:gridCol w="1081432"/>
                <a:gridCol w="325308"/>
                <a:gridCol w="1239187"/>
                <a:gridCol w="869729"/>
              </a:tblGrid>
              <a:tr h="704850">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2300" b="0" i="0" u="none" strike="noStrike" cap="none" normalizeH="0" baseline="0" dirty="0" smtClean="0">
                        <a:ln>
                          <a:noFill/>
                        </a:ln>
                        <a:solidFill>
                          <a:schemeClr val="bg1"/>
                        </a:solidFill>
                        <a:effectLst/>
                        <a:latin typeface="Calibri" pitchFamily="34" charset="0"/>
                        <a:cs typeface="Arial" charset="0"/>
                      </a:endParaRPr>
                    </a:p>
                  </a:txBody>
                  <a:tcPr marL="102413" marR="102413" marT="38405" marB="38405"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r>
                        <a:rPr kumimoji="1" lang="en-US" sz="3200" b="1" i="0" u="none" strike="noStrike" cap="none" normalizeH="0" baseline="0" dirty="0" smtClean="0">
                          <a:ln>
                            <a:noFill/>
                          </a:ln>
                          <a:solidFill>
                            <a:schemeClr val="tx1"/>
                          </a:solidFill>
                          <a:effectLst/>
                          <a:latin typeface="Calibri" pitchFamily="34" charset="0"/>
                          <a:cs typeface="Arial" charset="0"/>
                        </a:rPr>
                        <a:t>Base Case</a:t>
                      </a:r>
                      <a:endParaRPr kumimoji="1" lang="en-US" sz="3600" b="1" i="0" u="none" strike="noStrike" cap="none" normalizeH="0" baseline="0" dirty="0" smtClean="0">
                        <a:ln>
                          <a:noFill/>
                        </a:ln>
                        <a:solidFill>
                          <a:schemeClr val="tx1"/>
                        </a:solidFill>
                        <a:effectLst/>
                        <a:latin typeface="Calibri" pitchFamily="34" charset="0"/>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1700" b="1" i="0" u="none" strike="noStrike" cap="none" normalizeH="0" baseline="0" dirty="0" smtClean="0">
                        <a:ln>
                          <a:noFill/>
                        </a:ln>
                        <a:solidFill>
                          <a:schemeClr val="tx1"/>
                        </a:solidFill>
                        <a:effectLst/>
                        <a:latin typeface="Calibri" pitchFamily="34" charset="0"/>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endParaRPr kumimoji="1" lang="en-US" sz="3600" b="1" i="0" u="none" strike="noStrike" cap="none" normalizeH="0" baseline="0" dirty="0" smtClean="0">
                        <a:ln>
                          <a:noFill/>
                        </a:ln>
                        <a:solidFill>
                          <a:schemeClr val="tx1"/>
                        </a:solidFill>
                        <a:effectLst/>
                        <a:latin typeface="Calibri" pitchFamily="34" charset="0"/>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r>
                        <a:rPr kumimoji="1" lang="en-US" sz="3200" b="1" i="0" u="none" strike="noStrike" kern="1200" cap="none" normalizeH="0" baseline="0" dirty="0" smtClean="0">
                          <a:ln>
                            <a:noFill/>
                          </a:ln>
                          <a:solidFill>
                            <a:schemeClr val="tx1"/>
                          </a:solidFill>
                          <a:effectLst/>
                          <a:latin typeface="Calibri" pitchFamily="34" charset="0"/>
                          <a:ea typeface="+mn-ea"/>
                          <a:cs typeface="Arial" charset="0"/>
                        </a:rPr>
                        <a:t>Oil at $125</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1700" b="1" i="0" u="none" strike="noStrike" cap="none" normalizeH="0" baseline="0" dirty="0" smtClean="0">
                        <a:ln>
                          <a:noFill/>
                        </a:ln>
                        <a:solidFill>
                          <a:schemeClr val="tx1"/>
                        </a:solidFill>
                        <a:effectLst/>
                        <a:latin typeface="Calibri" pitchFamily="34" charset="0"/>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endParaRPr kumimoji="1" lang="en-US" sz="3200" b="1" i="0" u="none" strike="noStrike" kern="1200" cap="none" normalizeH="0" baseline="0" dirty="0" smtClean="0">
                        <a:ln>
                          <a:noFill/>
                        </a:ln>
                        <a:solidFill>
                          <a:schemeClr val="tx1"/>
                        </a:solidFill>
                        <a:effectLst/>
                        <a:latin typeface="Calibri" pitchFamily="34" charset="0"/>
                        <a:ea typeface="+mn-ea"/>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85000"/>
                        </a:lnSpc>
                        <a:spcBef>
                          <a:spcPct val="0"/>
                        </a:spcBef>
                        <a:spcAft>
                          <a:spcPct val="0"/>
                        </a:spcAft>
                        <a:buClr>
                          <a:srgbClr val="699986"/>
                        </a:buClr>
                        <a:buSzTx/>
                        <a:buFont typeface="Wingdings" pitchFamily="2" charset="2"/>
                        <a:buNone/>
                        <a:tabLst/>
                      </a:pPr>
                      <a:r>
                        <a:rPr kumimoji="1" lang="en-US" sz="3200" b="1" i="0" u="none" strike="noStrike" kern="1200" cap="none" normalizeH="0" baseline="0" dirty="0" smtClean="0">
                          <a:ln>
                            <a:noFill/>
                          </a:ln>
                          <a:solidFill>
                            <a:schemeClr val="tx1"/>
                          </a:solidFill>
                          <a:effectLst/>
                          <a:latin typeface="Calibri" pitchFamily="34" charset="0"/>
                          <a:ea typeface="+mn-ea"/>
                          <a:cs typeface="Arial" charset="0"/>
                        </a:rPr>
                        <a:t>Oil at $150</a:t>
                      </a: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1700" b="1" i="0" u="none" strike="noStrike" cap="none" normalizeH="0" baseline="0" dirty="0" smtClean="0">
                        <a:ln>
                          <a:noFill/>
                        </a:ln>
                        <a:solidFill>
                          <a:schemeClr val="tx1"/>
                        </a:solidFill>
                        <a:effectLst/>
                        <a:latin typeface="Calibri" pitchFamily="34" charset="0"/>
                        <a:cs typeface="Arial" charset="0"/>
                      </a:endParaRPr>
                    </a:p>
                  </a:txBody>
                  <a:tcPr marL="102413" marR="102413" marT="38405" marB="38405"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sng" strike="noStrike" cap="none" normalizeH="0" baseline="0" dirty="0" smtClean="0">
                          <a:ln>
                            <a:noFill/>
                          </a:ln>
                          <a:solidFill>
                            <a:srgbClr val="111111"/>
                          </a:solidFill>
                          <a:effectLst/>
                          <a:latin typeface="Arial" pitchFamily="34" charset="0"/>
                          <a:cs typeface="Arial" pitchFamily="34" charset="0"/>
                        </a:rPr>
                        <a:t>Year</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sng" strike="noStrike" cap="none" normalizeH="0" baseline="0" dirty="0" smtClean="0">
                          <a:ln>
                            <a:noFill/>
                          </a:ln>
                          <a:solidFill>
                            <a:srgbClr val="111111"/>
                          </a:solidFill>
                          <a:effectLst/>
                          <a:latin typeface="Arial" pitchFamily="34" charset="0"/>
                          <a:cs typeface="Arial" pitchFamily="34" charset="0"/>
                        </a:rPr>
                        <a:t>2011</a:t>
                      </a:r>
                    </a:p>
                  </a:txBody>
                  <a:tcPr marL="102413" marR="102413" marT="38405" marB="38405"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111111"/>
                          </a:solidFill>
                          <a:effectLst/>
                          <a:latin typeface="Arial" pitchFamily="34" charset="0"/>
                          <a:cs typeface="Arial" pitchFamily="34" charset="0"/>
                        </a:rPr>
                        <a:t>2012</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sng" strike="noStrike" cap="none" normalizeH="0" baseline="0" dirty="0" smtClean="0">
                          <a:ln>
                            <a:noFill/>
                          </a:ln>
                          <a:solidFill>
                            <a:srgbClr val="111111"/>
                          </a:solidFill>
                          <a:effectLst/>
                          <a:latin typeface="Arial" pitchFamily="34" charset="0"/>
                          <a:cs typeface="Arial" pitchFamily="34" charset="0"/>
                        </a:rPr>
                        <a:t>2011</a:t>
                      </a:r>
                    </a:p>
                  </a:txBody>
                  <a:tcPr marL="102413" marR="102413" marT="38405" marB="38405"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111111"/>
                          </a:solidFill>
                          <a:effectLst/>
                          <a:latin typeface="Arial" pitchFamily="34" charset="0"/>
                          <a:cs typeface="Arial" pitchFamily="34" charset="0"/>
                        </a:rPr>
                        <a:t>2012</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800" b="1" i="0" u="sng"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sng" strike="noStrike" cap="none" normalizeH="0" baseline="0" dirty="0" smtClean="0">
                          <a:ln>
                            <a:noFill/>
                          </a:ln>
                          <a:solidFill>
                            <a:srgbClr val="111111"/>
                          </a:solidFill>
                          <a:effectLst/>
                          <a:latin typeface="Arial" pitchFamily="34" charset="0"/>
                          <a:cs typeface="Arial" pitchFamily="34" charset="0"/>
                        </a:rPr>
                        <a:t>2011</a:t>
                      </a:r>
                    </a:p>
                  </a:txBody>
                  <a:tcPr marL="102413" marR="102413" marT="38405" marB="38405"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800" b="1" i="0" u="sng" strike="noStrike" cap="none" normalizeH="0" baseline="0" dirty="0" smtClean="0">
                          <a:ln>
                            <a:noFill/>
                          </a:ln>
                          <a:solidFill>
                            <a:srgbClr val="111111"/>
                          </a:solidFill>
                          <a:effectLst/>
                          <a:latin typeface="Arial" pitchFamily="34" charset="0"/>
                          <a:cs typeface="Arial" pitchFamily="34" charset="0"/>
                        </a:rPr>
                        <a:t>2012</a:t>
                      </a:r>
                    </a:p>
                  </a:txBody>
                  <a:tcPr marL="10668" marR="10668" marT="8001" marB="0"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538163">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700" b="1" i="0" u="none" strike="noStrike" cap="none" normalizeH="0" baseline="0" dirty="0" smtClean="0">
                          <a:ln>
                            <a:noFill/>
                          </a:ln>
                          <a:solidFill>
                            <a:srgbClr val="111111"/>
                          </a:solidFill>
                          <a:effectLst/>
                          <a:latin typeface="Arial" pitchFamily="34" charset="0"/>
                          <a:cs typeface="Arial" pitchFamily="34" charset="0"/>
                        </a:rPr>
                        <a:t>Occupancy</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600" b="1" i="0" u="none" strike="noStrike" cap="none" normalizeH="0" baseline="0" dirty="0" smtClean="0">
                          <a:ln>
                            <a:noFill/>
                          </a:ln>
                          <a:solidFill>
                            <a:srgbClr val="111111"/>
                          </a:solidFill>
                          <a:effectLst/>
                          <a:latin typeface="Arial" pitchFamily="34" charset="0"/>
                          <a:cs typeface="Arial" pitchFamily="34" charset="0"/>
                        </a:rPr>
                        <a:t>60.3%</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63.2%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59.7%</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61.6%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59.2%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outerShdw blurRad="38100" dist="38100" dir="2700000" algn="tl">
                              <a:srgbClr val="C0C0C0"/>
                            </a:outerShdw>
                          </a:effectLst>
                          <a:latin typeface="Arial" pitchFamily="34" charset="0"/>
                          <a:cs typeface="Arial" pitchFamily="34" charset="0"/>
                        </a:rPr>
                        <a:t>60.2%</a:t>
                      </a:r>
                    </a:p>
                  </a:txBody>
                  <a:tcPr marL="10668" marR="10668" marT="8001" marB="0" anchor="ctr" horzOverflow="overflow">
                    <a:lnL>
                      <a:noFill/>
                    </a:lnL>
                    <a:lnR>
                      <a:noFill/>
                    </a:lnR>
                    <a:lnT>
                      <a:noFill/>
                    </a:lnT>
                    <a:lnB>
                      <a:noFill/>
                    </a:lnB>
                    <a:lnTlToBr>
                      <a:noFill/>
                    </a:lnTlToBr>
                    <a:lnBlToTr>
                      <a:noFill/>
                    </a:lnBlToTr>
                    <a:noFill/>
                  </a:tcPr>
                </a:tc>
              </a:tr>
              <a:tr h="534988">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none" strike="noStrike" cap="none" normalizeH="0" baseline="0" dirty="0" smtClean="0">
                          <a:ln>
                            <a:noFill/>
                          </a:ln>
                          <a:solidFill>
                            <a:srgbClr val="111111"/>
                          </a:solidFill>
                          <a:effectLst/>
                          <a:latin typeface="Arial" pitchFamily="34" charset="0"/>
                          <a:cs typeface="Arial" pitchFamily="34" charset="0"/>
                        </a:rPr>
                        <a:t>ADR</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600" b="1" i="0" u="none" strike="noStrike" cap="none" normalizeH="0" baseline="0" dirty="0" smtClean="0">
                          <a:ln>
                            <a:noFill/>
                          </a:ln>
                          <a:solidFill>
                            <a:srgbClr val="111111"/>
                          </a:solidFill>
                          <a:effectLst/>
                          <a:latin typeface="Arial" pitchFamily="34" charset="0"/>
                          <a:cs typeface="Arial" pitchFamily="34" charset="0"/>
                        </a:rPr>
                        <a:t>2.6%</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5.8%</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2.1%</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1.3%</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2.4%</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0.1%</a:t>
                      </a:r>
                    </a:p>
                  </a:txBody>
                  <a:tcPr marL="10668" marR="10668" marT="8001" marB="0" anchor="ctr" horzOverflow="overflow">
                    <a:lnL>
                      <a:noFill/>
                    </a:lnL>
                    <a:lnR>
                      <a:noFill/>
                    </a:lnR>
                    <a:lnT>
                      <a:noFill/>
                    </a:lnT>
                    <a:lnB>
                      <a:noFill/>
                    </a:lnB>
                    <a:lnTlToBr>
                      <a:noFill/>
                    </a:lnTlToBr>
                    <a:lnBlToTr>
                      <a:noFill/>
                    </a:lnBlToTr>
                    <a:noFill/>
                  </a:tcPr>
                </a:tc>
              </a:tr>
              <a:tr h="538163">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none" strike="noStrike" cap="none" normalizeH="0" baseline="0" dirty="0" smtClean="0">
                          <a:ln>
                            <a:noFill/>
                          </a:ln>
                          <a:solidFill>
                            <a:srgbClr val="111111"/>
                          </a:solidFill>
                          <a:effectLst/>
                          <a:latin typeface="Arial" pitchFamily="34" charset="0"/>
                          <a:cs typeface="Arial" pitchFamily="34" charset="0"/>
                        </a:rPr>
                        <a:t>RevPAR</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600" b="1" i="0" u="none" strike="noStrike" cap="none" normalizeH="0" baseline="0" dirty="0" smtClean="0">
                          <a:ln>
                            <a:noFill/>
                          </a:ln>
                          <a:solidFill>
                            <a:srgbClr val="111111"/>
                          </a:solidFill>
                          <a:effectLst/>
                          <a:latin typeface="Arial" pitchFamily="34" charset="0"/>
                          <a:cs typeface="Arial" pitchFamily="34" charset="0"/>
                        </a:rPr>
                        <a:t>6.8%</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7.6%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5.7%</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4.6%</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5.2%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1.8%</a:t>
                      </a:r>
                    </a:p>
                  </a:txBody>
                  <a:tcPr marL="10668" marR="10668" marT="8001" marB="0" anchor="ctr" horzOverflow="overflow">
                    <a:lnL>
                      <a:noFill/>
                    </a:lnL>
                    <a:lnR>
                      <a:noFill/>
                    </a:lnR>
                    <a:lnT>
                      <a:noFill/>
                    </a:lnT>
                    <a:lnB>
                      <a:noFill/>
                    </a:lnB>
                    <a:lnTlToBr>
                      <a:noFill/>
                    </a:lnTlToBr>
                    <a:lnBlToTr>
                      <a:noFill/>
                    </a:lnBlToTr>
                    <a:noFill/>
                  </a:tcPr>
                </a:tc>
              </a:tr>
              <a:tr h="533400">
                <a:tc>
                  <a:txBody>
                    <a:bodyPr/>
                    <a:lstStyle/>
                    <a:p>
                      <a:pPr marL="0" marR="0" lvl="0" indent="0" algn="l"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800" b="1" i="0" u="none" strike="noStrike" cap="none" normalizeH="0" baseline="0" dirty="0" smtClean="0">
                          <a:ln>
                            <a:noFill/>
                          </a:ln>
                          <a:solidFill>
                            <a:srgbClr val="111111"/>
                          </a:solidFill>
                          <a:effectLst/>
                          <a:latin typeface="Arial" pitchFamily="34" charset="0"/>
                          <a:cs typeface="Arial" pitchFamily="34" charset="0"/>
                        </a:rPr>
                        <a:t>NOI</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10000"/>
                        </a:lnSpc>
                        <a:spcBef>
                          <a:spcPct val="0"/>
                        </a:spcBef>
                        <a:spcAft>
                          <a:spcPct val="0"/>
                        </a:spcAft>
                        <a:buClr>
                          <a:srgbClr val="699986"/>
                        </a:buClr>
                        <a:buSzTx/>
                        <a:buFont typeface="Wingdings" pitchFamily="2" charset="2"/>
                        <a:buNone/>
                        <a:tabLst/>
                      </a:pPr>
                      <a:r>
                        <a:rPr kumimoji="1" lang="en-US" sz="1600" b="1" i="0" u="none" strike="noStrike" cap="none" normalizeH="0" baseline="0" dirty="0" smtClean="0">
                          <a:ln>
                            <a:noFill/>
                          </a:ln>
                          <a:solidFill>
                            <a:srgbClr val="111111"/>
                          </a:solidFill>
                          <a:effectLst/>
                          <a:latin typeface="Arial" pitchFamily="34" charset="0"/>
                          <a:cs typeface="Arial" pitchFamily="34" charset="0"/>
                        </a:rPr>
                        <a:t>10.4%</a:t>
                      </a:r>
                    </a:p>
                  </a:txBody>
                  <a:tcPr marL="102413" marR="102413" marT="38405" marB="38405"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13.5%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latin typeface="Arial" pitchFamily="34" charset="0"/>
                          <a:cs typeface="Arial" pitchFamily="34" charset="0"/>
                        </a:rPr>
                        <a:t>6.5%</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outerShdw blurRad="38100" dist="38100" dir="2700000" algn="tl">
                              <a:srgbClr val="C0C0C0"/>
                            </a:outerShdw>
                          </a:effectLst>
                          <a:latin typeface="Arial" pitchFamily="34" charset="0"/>
                          <a:cs typeface="Arial" pitchFamily="34" charset="0"/>
                        </a:rPr>
                        <a:t>1.9%</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111111"/>
                        </a:solidFill>
                        <a:effectLst>
                          <a:outerShdw blurRad="38100" dist="38100" dir="2700000" algn="tl">
                            <a:srgbClr val="C0C0C0"/>
                          </a:outerShdw>
                        </a:effectLst>
                        <a:latin typeface="Arial" pitchFamily="34" charset="0"/>
                        <a:cs typeface="Arial" pitchFamily="34" charset="0"/>
                      </a:endParaRP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outerShdw blurRad="38100" dist="38100" dir="2700000" algn="tl">
                              <a:srgbClr val="C0C0C0"/>
                            </a:outerShdw>
                          </a:effectLst>
                          <a:latin typeface="Arial" pitchFamily="34" charset="0"/>
                          <a:cs typeface="Arial" pitchFamily="34" charset="0"/>
                        </a:rPr>
                        <a:t>6.2%</a:t>
                      </a:r>
                    </a:p>
                  </a:txBody>
                  <a:tcPr marL="10668" marR="10668" marT="8001"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111111"/>
                          </a:solidFill>
                          <a:effectLst>
                            <a:outerShdw blurRad="38100" dist="38100" dir="2700000" algn="tl">
                              <a:srgbClr val="C0C0C0"/>
                            </a:outerShdw>
                          </a:effectLst>
                          <a:latin typeface="Arial" pitchFamily="34" charset="0"/>
                          <a:cs typeface="Arial" pitchFamily="34" charset="0"/>
                        </a:rPr>
                        <a:t>-2.2%</a:t>
                      </a:r>
                    </a:p>
                  </a:txBody>
                  <a:tcPr marL="10668" marR="10668" marT="8001" marB="0" anchor="ctr" horzOverflow="overflow">
                    <a:lnL>
                      <a:noFill/>
                    </a:lnL>
                    <a:lnR>
                      <a:noFill/>
                    </a:lnR>
                    <a:lnT>
                      <a:noFill/>
                    </a:lnT>
                    <a:lnB>
                      <a:noFill/>
                    </a:lnB>
                    <a:lnTlToBr>
                      <a:noFill/>
                    </a:lnTlToBr>
                    <a:lnBlToTr>
                      <a:noFill/>
                    </a:lnBlToTr>
                    <a:noFill/>
                  </a:tcPr>
                </a:tc>
              </a:tr>
            </a:tbl>
          </a:graphicData>
        </a:graphic>
      </p:graphicFrame>
      <p:sp>
        <p:nvSpPr>
          <p:cNvPr id="73804" name="Rectangle 83"/>
          <p:cNvSpPr>
            <a:spLocks/>
          </p:cNvSpPr>
          <p:nvPr/>
        </p:nvSpPr>
        <p:spPr bwMode="auto">
          <a:xfrm>
            <a:off x="127000" y="250825"/>
            <a:ext cx="7007225" cy="876300"/>
          </a:xfrm>
          <a:prstGeom prst="rect">
            <a:avLst/>
          </a:prstGeom>
          <a:noFill/>
          <a:ln w="9525">
            <a:noFill/>
            <a:miter lim="800000"/>
            <a:headEnd/>
            <a:tailEnd/>
          </a:ln>
        </p:spPr>
        <p:txBody>
          <a:bodyPr lIns="91435" tIns="45718" rIns="91435" bIns="45718" anchor="ctr"/>
          <a:lstStyle/>
          <a:p>
            <a:pPr defTabSz="457200" eaLnBrk="0" hangingPunct="0">
              <a:defRPr/>
            </a:pPr>
            <a:r>
              <a:rPr lang="en-US" sz="4000" b="1" dirty="0" smtClean="0">
                <a:solidFill>
                  <a:schemeClr val="bg1"/>
                </a:solidFill>
                <a:effectLst>
                  <a:outerShdw blurRad="38100" dist="38100" dir="2700000" algn="tl">
                    <a:srgbClr val="000000">
                      <a:alpha val="43137"/>
                    </a:srgbClr>
                  </a:outerShdw>
                </a:effectLst>
                <a:latin typeface="Arial" pitchFamily="34" charset="0"/>
                <a:ea typeface="ＭＳ Ｐゴシック" pitchFamily="-110" charset="-128"/>
                <a:cs typeface="Arial" pitchFamily="34" charset="0"/>
              </a:rPr>
              <a:t>Summary Estimates</a:t>
            </a:r>
            <a:r>
              <a:rPr lang="en-US" sz="24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rPr>
              <a:t/>
            </a:r>
            <a:br>
              <a:rPr lang="en-US" sz="24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rPr>
            </a:br>
            <a:endParaRPr lang="en-US" sz="1600" b="1" dirty="0">
              <a:solidFill>
                <a:schemeClr val="bg1"/>
              </a:solidFill>
              <a:effectLst>
                <a:outerShdw blurRad="38100" dist="38100" dir="2700000" algn="tl">
                  <a:srgbClr val="000000">
                    <a:alpha val="43137"/>
                  </a:srgbClr>
                </a:outerShdw>
              </a:effectLst>
              <a:latin typeface="Calibri" pitchFamily="34" charset="0"/>
              <a:ea typeface="ＭＳ Ｐゴシック" pitchFamily="-110" charset="-128"/>
            </a:endParaRPr>
          </a:p>
        </p:txBody>
      </p:sp>
      <p:sp>
        <p:nvSpPr>
          <p:cNvPr id="477251" name="Rectangle 6"/>
          <p:cNvSpPr>
            <a:spLocks noChangeArrowheads="1"/>
          </p:cNvSpPr>
          <p:nvPr/>
        </p:nvSpPr>
        <p:spPr bwMode="auto">
          <a:xfrm>
            <a:off x="0" y="6443663"/>
            <a:ext cx="7516813" cy="246062"/>
          </a:xfrm>
          <a:prstGeom prst="rect">
            <a:avLst/>
          </a:prstGeom>
          <a:noFill/>
          <a:ln w="9525">
            <a:noFill/>
            <a:miter lim="800000"/>
            <a:headEnd/>
            <a:tailEnd/>
          </a:ln>
        </p:spPr>
        <p:txBody>
          <a:bodyPr lIns="91435" tIns="45718" rIns="91435" bIns="45718">
            <a:spAutoFit/>
          </a:bodyPr>
          <a:lstStyle/>
          <a:p>
            <a:pPr algn="ctr" defTabSz="457200" eaLnBrk="0" hangingPunct="0">
              <a:spcBef>
                <a:spcPct val="50000"/>
              </a:spcBef>
              <a:buClr>
                <a:srgbClr val="800000"/>
              </a:buClr>
              <a:buSzPct val="100000"/>
            </a:pPr>
            <a:r>
              <a:rPr lang="en-US" sz="1000" dirty="0">
                <a:ea typeface="ＭＳ Ｐゴシック"/>
                <a:cs typeface="Times New Roman" pitchFamily="18" charset="0"/>
              </a:rPr>
              <a:t>Source: </a:t>
            </a:r>
            <a:r>
              <a:rPr lang="en-US" sz="1000" dirty="0" smtClean="0">
                <a:ea typeface="ＭＳ Ｐゴシック"/>
                <a:cs typeface="Times New Roman" pitchFamily="18" charset="0"/>
              </a:rPr>
              <a:t>PKF </a:t>
            </a:r>
            <a:r>
              <a:rPr lang="en-US" sz="1000" dirty="0">
                <a:ea typeface="ＭＳ Ｐゴシック"/>
                <a:cs typeface="Times New Roman" pitchFamily="18" charset="0"/>
              </a:rPr>
              <a:t>Hospitality Research – </a:t>
            </a:r>
            <a:r>
              <a:rPr lang="en-US" sz="1000" dirty="0" smtClean="0">
                <a:ea typeface="ＭＳ Ｐゴシック"/>
                <a:cs typeface="Times New Roman" pitchFamily="18" charset="0"/>
              </a:rPr>
              <a:t>June-August </a:t>
            </a:r>
            <a:r>
              <a:rPr lang="en-US" sz="1000" dirty="0">
                <a:ea typeface="ＭＳ Ｐゴシック"/>
                <a:cs typeface="Times New Roman" pitchFamily="18" charset="0"/>
              </a:rPr>
              <a:t>2011Horizons</a:t>
            </a:r>
            <a:r>
              <a:rPr lang="en-US" sz="1000" baseline="30000" dirty="0">
                <a:ea typeface="ＭＳ Ｐゴシック"/>
                <a:cs typeface="Times New Roman" pitchFamily="18" charset="0"/>
              </a:rPr>
              <a:t>®</a:t>
            </a:r>
            <a:r>
              <a:rPr lang="en-US" sz="1000" dirty="0">
                <a:ea typeface="ＭＳ Ｐゴシック"/>
                <a:cs typeface="Times New Roman" pitchFamily="18" charset="0"/>
              </a:rPr>
              <a:t> </a:t>
            </a:r>
            <a:r>
              <a:rPr lang="en-US" sz="1000" dirty="0" smtClean="0">
                <a:ea typeface="ＭＳ Ｐゴシック"/>
                <a:cs typeface="Times New Roman" pitchFamily="18" charset="0"/>
              </a:rPr>
              <a:t>Report (preliminary),  </a:t>
            </a:r>
            <a:r>
              <a:rPr lang="en-US" sz="1000" dirty="0">
                <a:ea typeface="ＭＳ Ｐゴシック"/>
                <a:cs typeface="Times New Roman" pitchFamily="18" charset="0"/>
              </a:rPr>
              <a:t>Smith Travel Research </a:t>
            </a:r>
          </a:p>
        </p:txBody>
      </p:sp>
      <p:sp>
        <p:nvSpPr>
          <p:cNvPr id="477252" name="Slide Number Placeholder 3"/>
          <p:cNvSpPr txBox="1">
            <a:spLocks noGrp="1"/>
          </p:cNvSpPr>
          <p:nvPr/>
        </p:nvSpPr>
        <p:spPr bwMode="auto">
          <a:xfrm>
            <a:off x="8505825" y="6397622"/>
            <a:ext cx="438150" cy="365125"/>
          </a:xfrm>
          <a:prstGeom prst="rect">
            <a:avLst/>
          </a:prstGeom>
          <a:noFill/>
          <a:ln w="9525">
            <a:noFill/>
            <a:miter lim="800000"/>
            <a:headEnd/>
            <a:tailEnd/>
          </a:ln>
        </p:spPr>
        <p:txBody>
          <a:bodyPr anchor="ctr"/>
          <a:lstStyle/>
          <a:p>
            <a:pPr algn="r"/>
            <a:fld id="{7D457607-5B97-49DF-970E-B376B6BAE001}" type="slidenum">
              <a:rPr lang="en-US" sz="1200">
                <a:solidFill>
                  <a:srgbClr val="0093D0"/>
                </a:solidFill>
              </a:rPr>
              <a:pPr algn="r"/>
              <a:t>20</a:t>
            </a:fld>
            <a:endParaRPr lang="en-US" sz="1200" dirty="0">
              <a:solidFill>
                <a:srgbClr val="0093D0"/>
              </a:solidFill>
            </a:endParaRPr>
          </a:p>
        </p:txBody>
      </p:sp>
      <p:sp>
        <p:nvSpPr>
          <p:cNvPr id="7" name="Oval 6"/>
          <p:cNvSpPr/>
          <p:nvPr/>
        </p:nvSpPr>
        <p:spPr>
          <a:xfrm>
            <a:off x="1853184" y="4974337"/>
            <a:ext cx="1752974" cy="40944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409251" y="4870195"/>
            <a:ext cx="5039805" cy="6141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lide(fromBottom)">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defRPr/>
            </a:pPr>
            <a:r>
              <a:rPr lang="en-US" sz="3200" b="1" dirty="0" smtClean="0">
                <a:cs typeface="Arial" pitchFamily="34" charset="0"/>
              </a:rPr>
              <a:t>Atlanta Forecasts Come from</a:t>
            </a:r>
            <a:br>
              <a:rPr lang="en-US" sz="3200" b="1" dirty="0" smtClean="0">
                <a:cs typeface="Arial" pitchFamily="34" charset="0"/>
              </a:rPr>
            </a:br>
            <a:r>
              <a:rPr lang="en-US" sz="3200" b="1" dirty="0" smtClean="0">
                <a:cs typeface="Arial" pitchFamily="34" charset="0"/>
              </a:rPr>
              <a:t>Hotel </a:t>
            </a:r>
            <a:r>
              <a:rPr lang="en-US" b="1" dirty="0" smtClean="0">
                <a:cs typeface="Arial" pitchFamily="34" charset="0"/>
              </a:rPr>
              <a:t>Horizons </a:t>
            </a:r>
            <a:r>
              <a:rPr lang="en-US" b="1" baseline="30000" dirty="0" smtClean="0">
                <a:cs typeface="Arial" pitchFamily="34" charset="0"/>
              </a:rPr>
              <a:t>®</a:t>
            </a:r>
            <a:endParaRPr lang="en-US" sz="3200" b="1" baseline="30000" dirty="0">
              <a:cs typeface="Arial" pitchFamily="34" charset="0"/>
            </a:endParaRPr>
          </a:p>
        </p:txBody>
      </p:sp>
      <p:pic>
        <p:nvPicPr>
          <p:cNvPr id="10246" name="Picture 6"/>
          <p:cNvPicPr>
            <a:picLocks noChangeAspect="1" noChangeArrowheads="1"/>
          </p:cNvPicPr>
          <p:nvPr/>
        </p:nvPicPr>
        <p:blipFill>
          <a:blip r:embed="rId3" cstate="print"/>
          <a:srcRect/>
          <a:stretch>
            <a:fillRect/>
          </a:stretch>
        </p:blipFill>
        <p:spPr bwMode="auto">
          <a:xfrm>
            <a:off x="3095626" y="1911350"/>
            <a:ext cx="3457574" cy="447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Arpit Shah\Lodging Outlook 2000\hotelmap.bmp"/>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0" y="0"/>
            <a:ext cx="8931275" cy="1077218"/>
          </a:xfrm>
          <a:prstGeom prst="rect">
            <a:avLst/>
          </a:prstGeom>
          <a:noFill/>
          <a:ln w="9525">
            <a:noFill/>
            <a:miter lim="800000"/>
            <a:headEnd/>
            <a:tailEnd/>
          </a:ln>
        </p:spPr>
        <p:txBody>
          <a:bodyPr wrap="square">
            <a:spAutoFit/>
          </a:bodyPr>
          <a:lstStyle/>
          <a:p>
            <a:pPr>
              <a:defRPr/>
            </a:pPr>
            <a:r>
              <a:rPr lang="en-US" sz="2400" b="1" u="sng" dirty="0">
                <a:solidFill>
                  <a:schemeClr val="bg1"/>
                </a:solidFill>
                <a:effectLst>
                  <a:outerShdw blurRad="38100" dist="38100" dir="2700000" algn="tl">
                    <a:srgbClr val="000000">
                      <a:alpha val="43137"/>
                    </a:srgbClr>
                  </a:outerShdw>
                </a:effectLst>
              </a:rPr>
              <a:t>4-Quarter Moving Average </a:t>
            </a:r>
          </a:p>
          <a:p>
            <a:pPr>
              <a:defRPr/>
            </a:pPr>
            <a:r>
              <a:rPr lang="en-US" sz="2000" b="1" dirty="0">
                <a:solidFill>
                  <a:schemeClr val="bg1"/>
                </a:solidFill>
                <a:effectLst>
                  <a:outerShdw blurRad="38100" dist="38100" dir="2700000" algn="tl">
                    <a:srgbClr val="000000">
                      <a:alpha val="43137"/>
                    </a:srgbClr>
                  </a:outerShdw>
                </a:effectLst>
              </a:rPr>
              <a:t>Total </a:t>
            </a:r>
            <a:r>
              <a:rPr lang="en-US" sz="2000" b="1" dirty="0" smtClean="0">
                <a:solidFill>
                  <a:schemeClr val="bg1"/>
                </a:solidFill>
                <a:effectLst>
                  <a:outerShdw blurRad="38100" dist="38100" dir="2700000" algn="tl">
                    <a:srgbClr val="000000">
                      <a:alpha val="43137"/>
                    </a:srgbClr>
                  </a:outerShdw>
                </a:effectLst>
              </a:rPr>
              <a:t>Atlanta </a:t>
            </a:r>
            <a:r>
              <a:rPr lang="en-US" sz="2000" b="1" dirty="0">
                <a:solidFill>
                  <a:schemeClr val="bg1"/>
                </a:solidFill>
                <a:effectLst>
                  <a:outerShdw blurRad="38100" dist="38100" dir="2700000" algn="tl">
                    <a:srgbClr val="000000">
                      <a:alpha val="43137"/>
                    </a:srgbClr>
                  </a:outerShdw>
                </a:effectLst>
              </a:rPr>
              <a:t>Employment </a:t>
            </a:r>
            <a:r>
              <a:rPr lang="en-US" sz="2000" b="1" dirty="0" smtClean="0">
                <a:solidFill>
                  <a:schemeClr val="bg1"/>
                </a:solidFill>
                <a:effectLst>
                  <a:outerShdw blurRad="38100" dist="38100" dir="2700000" algn="tl">
                    <a:srgbClr val="000000">
                      <a:alpha val="43137"/>
                    </a:srgbClr>
                  </a:outerShdw>
                </a:effectLst>
              </a:rPr>
              <a:t> and</a:t>
            </a:r>
            <a:endParaRPr lang="en-US" sz="2000" b="1" dirty="0">
              <a:solidFill>
                <a:schemeClr val="bg1"/>
              </a:solidFill>
              <a:effectLst>
                <a:outerShdw blurRad="38100" dist="38100" dir="2700000" algn="tl">
                  <a:srgbClr val="000000">
                    <a:alpha val="43137"/>
                  </a:srgbClr>
                </a:outerShdw>
              </a:effectLst>
            </a:endParaRPr>
          </a:p>
          <a:p>
            <a:pPr>
              <a:defRPr/>
            </a:pPr>
            <a:r>
              <a:rPr lang="en-US" sz="2000" b="1" dirty="0" smtClean="0">
                <a:solidFill>
                  <a:schemeClr val="bg1"/>
                </a:solidFill>
                <a:effectLst>
                  <a:outerShdw blurRad="38100" dist="38100" dir="2700000" algn="tl">
                    <a:srgbClr val="000000">
                      <a:alpha val="43137"/>
                    </a:srgbClr>
                  </a:outerShdw>
                </a:effectLst>
              </a:rPr>
              <a:t>Total Atlanta Hospitality Employment</a:t>
            </a:r>
            <a:endParaRPr lang="en-US" sz="2000" b="1" dirty="0">
              <a:solidFill>
                <a:schemeClr val="bg1"/>
              </a:solidFill>
              <a:effectLst>
                <a:outerShdw blurRad="38100" dist="38100" dir="2700000" algn="tl">
                  <a:srgbClr val="000000">
                    <a:alpha val="43137"/>
                  </a:srgbClr>
                </a:outerShdw>
              </a:effectLst>
            </a:endParaRPr>
          </a:p>
        </p:txBody>
      </p:sp>
      <p:sp>
        <p:nvSpPr>
          <p:cNvPr id="7" name="TextBox 5"/>
          <p:cNvSpPr txBox="1">
            <a:spLocks noChangeArrowheads="1"/>
          </p:cNvSpPr>
          <p:nvPr/>
        </p:nvSpPr>
        <p:spPr bwMode="auto">
          <a:xfrm>
            <a:off x="0" y="6308271"/>
            <a:ext cx="9143999" cy="249299"/>
          </a:xfrm>
          <a:prstGeom prst="rect">
            <a:avLst/>
          </a:prstGeom>
          <a:noFill/>
          <a:ln w="9525">
            <a:noFill/>
            <a:miter lim="800000"/>
            <a:headEnd/>
            <a:tailEnd/>
          </a:ln>
        </p:spPr>
        <p:txBody>
          <a:bodyPr wrap="square" lIns="64008" tIns="32004" rIns="64008" bIns="32004">
            <a:spAutoFit/>
          </a:bodyPr>
          <a:lstStyle/>
          <a:p>
            <a:pPr algn="ctr" defTabSz="457200"/>
            <a:r>
              <a:rPr lang="en-US" sz="1200" dirty="0">
                <a:ea typeface="ＭＳ Ｐゴシック" pitchFamily="34" charset="-128"/>
              </a:rPr>
              <a:t>Source: </a:t>
            </a:r>
            <a:r>
              <a:rPr lang="en-US" sz="1200" dirty="0" smtClean="0">
                <a:ea typeface="ＭＳ Ｐゴシック" pitchFamily="34" charset="-128"/>
              </a:rPr>
              <a:t>PKF Hospitality Research, Moody’s </a:t>
            </a:r>
            <a:r>
              <a:rPr lang="en-US" sz="1200" dirty="0" smtClean="0">
                <a:ea typeface="ＭＳ Ｐゴシック" pitchFamily="34" charset="-128"/>
              </a:rPr>
              <a:t>Analytics</a:t>
            </a:r>
            <a:endParaRPr lang="en-US" sz="1200" b="1" dirty="0">
              <a:ea typeface="ＭＳ Ｐゴシック" pitchFamily="34" charset="-128"/>
            </a:endParaRPr>
          </a:p>
        </p:txBody>
      </p:sp>
      <p:sp>
        <p:nvSpPr>
          <p:cNvPr id="8" name="Slide Number Placeholder 3"/>
          <p:cNvSpPr>
            <a:spLocks noGrp="1"/>
          </p:cNvSpPr>
          <p:nvPr>
            <p:ph type="sldNum" sz="quarter" idx="12"/>
          </p:nvPr>
        </p:nvSpPr>
        <p:spPr>
          <a:prstGeom prst="rect">
            <a:avLst/>
          </a:prstGeom>
        </p:spPr>
        <p:txBody>
          <a:bodyPr/>
          <a:lstStyle/>
          <a:p>
            <a:pPr>
              <a:defRPr/>
            </a:pPr>
            <a:fld id="{C2B4ECA3-A25C-465A-9BF5-87CB1B4774A2}" type="slidenum">
              <a:rPr lang="en-US"/>
              <a:pPr>
                <a:defRPr/>
              </a:pPr>
              <a:t>23</a:t>
            </a:fld>
            <a:endParaRPr lang="en-US" dirty="0"/>
          </a:p>
        </p:txBody>
      </p:sp>
      <p:graphicFrame>
        <p:nvGraphicFramePr>
          <p:cNvPr id="11" name="Chart 10"/>
          <p:cNvGraphicFramePr/>
          <p:nvPr/>
        </p:nvGraphicFramePr>
        <p:xfrm>
          <a:off x="268224" y="1621537"/>
          <a:ext cx="8668512" cy="437692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rot="16200000" flipV="1">
            <a:off x="5466444" y="3580021"/>
            <a:ext cx="4132219" cy="44562"/>
          </a:xfrm>
          <a:prstGeom prst="line">
            <a:avLst/>
          </a:prstGeom>
          <a:ln w="508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68768" y="1792224"/>
            <a:ext cx="1255776"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Forecast</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1402080" y="1389888"/>
            <a:ext cx="5205984" cy="923330"/>
          </a:xfrm>
          <a:prstGeom prst="rect">
            <a:avLst/>
          </a:prstGeom>
          <a:solidFill>
            <a:schemeClr val="bg1"/>
          </a:solidFill>
        </p:spPr>
        <p:txBody>
          <a:bodyPr wrap="square" rtlCol="0">
            <a:spAutoFit/>
          </a:bodyPr>
          <a:lstStyle/>
          <a:p>
            <a:r>
              <a:rPr lang="en-US" b="1" dirty="0" smtClean="0">
                <a:solidFill>
                  <a:schemeClr val="tx1">
                    <a:lumMod val="50000"/>
                  </a:schemeClr>
                </a:solidFill>
              </a:rPr>
              <a:t>		</a:t>
            </a:r>
            <a:r>
              <a:rPr lang="en-US" b="1" u="sng" dirty="0" smtClean="0">
                <a:solidFill>
                  <a:schemeClr val="tx1">
                    <a:lumMod val="50000"/>
                  </a:schemeClr>
                </a:solidFill>
              </a:rPr>
              <a:t>1990 – 2010</a:t>
            </a:r>
            <a:r>
              <a:rPr lang="en-US" b="1" dirty="0" smtClean="0">
                <a:solidFill>
                  <a:schemeClr val="tx1">
                    <a:lumMod val="50000"/>
                  </a:schemeClr>
                </a:solidFill>
              </a:rPr>
              <a:t>	</a:t>
            </a:r>
            <a:r>
              <a:rPr lang="en-US" b="1" u="sng" dirty="0" smtClean="0">
                <a:solidFill>
                  <a:schemeClr val="tx1">
                    <a:lumMod val="50000"/>
                  </a:schemeClr>
                </a:solidFill>
              </a:rPr>
              <a:t>2011-2015</a:t>
            </a:r>
          </a:p>
          <a:p>
            <a:r>
              <a:rPr lang="en-US" b="1" dirty="0" smtClean="0">
                <a:solidFill>
                  <a:schemeClr val="tx1">
                    <a:lumMod val="50000"/>
                  </a:schemeClr>
                </a:solidFill>
              </a:rPr>
              <a:t>Total: 		    + 1.8% 	      2.7%</a:t>
            </a:r>
          </a:p>
          <a:p>
            <a:r>
              <a:rPr lang="en-US" b="1" dirty="0" smtClean="0">
                <a:solidFill>
                  <a:schemeClr val="tx1">
                    <a:lumMod val="50000"/>
                  </a:schemeClr>
                </a:solidFill>
              </a:rPr>
              <a:t>Hospitality:  	    + 2.3% 	      3.8%</a:t>
            </a:r>
            <a:endParaRPr lang="en-US" b="1"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ChangeArrowheads="1"/>
          </p:cNvSpPr>
          <p:nvPr>
            <p:ph type="title"/>
          </p:nvPr>
        </p:nvSpPr>
        <p:spPr>
          <a:xfrm>
            <a:off x="334964" y="274320"/>
            <a:ext cx="7415666" cy="811213"/>
          </a:xfrm>
        </p:spPr>
        <p:txBody>
          <a:bodyPr/>
          <a:lstStyle/>
          <a:p>
            <a:pPr>
              <a:defRPr/>
            </a:pPr>
            <a:r>
              <a:rPr lang="en-US" b="1" dirty="0">
                <a:cs typeface="Arial" pitchFamily="34" charset="0"/>
              </a:rPr>
              <a:t>Atlanta Projects Under </a:t>
            </a:r>
            <a:r>
              <a:rPr lang="en-US" b="1" dirty="0" smtClean="0">
                <a:cs typeface="Arial" pitchFamily="34" charset="0"/>
              </a:rPr>
              <a:t>Construction</a:t>
            </a:r>
            <a:br>
              <a:rPr lang="en-US" b="1" dirty="0" smtClean="0">
                <a:cs typeface="Arial" pitchFamily="34" charset="0"/>
              </a:rPr>
            </a:br>
            <a:endParaRPr lang="en-US" b="1" dirty="0">
              <a:cs typeface="Arial" pitchFamily="34" charset="0"/>
            </a:endParaRPr>
          </a:p>
        </p:txBody>
      </p:sp>
      <p:graphicFrame>
        <p:nvGraphicFramePr>
          <p:cNvPr id="1395103" name="Group 415"/>
          <p:cNvGraphicFramePr>
            <a:graphicFrameLocks noGrp="1"/>
          </p:cNvGraphicFramePr>
          <p:nvPr>
            <p:ph sz="half" idx="4294967295"/>
          </p:nvPr>
        </p:nvGraphicFramePr>
        <p:xfrm>
          <a:off x="1133856" y="2008315"/>
          <a:ext cx="7134444" cy="2025227"/>
        </p:xfrm>
        <a:graphic>
          <a:graphicData uri="http://schemas.openxmlformats.org/drawingml/2006/table">
            <a:tbl>
              <a:tblPr/>
              <a:tblGrid>
                <a:gridCol w="3584792"/>
                <a:gridCol w="1850958"/>
                <a:gridCol w="1698694"/>
              </a:tblGrid>
              <a:tr h="499175">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2000" b="1" i="0" u="none" strike="noStrike" cap="none" normalizeH="0" baseline="0" dirty="0" smtClean="0">
                          <a:ln>
                            <a:noFill/>
                          </a:ln>
                          <a:solidFill>
                            <a:schemeClr val="tx1"/>
                          </a:solidFill>
                          <a:effectLst/>
                          <a:latin typeface="Futura Md BT" pitchFamily="34" charset="0"/>
                        </a:rPr>
                        <a:t>City Sectors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2000" b="1" i="0" u="none" strike="noStrike" cap="none" normalizeH="0" baseline="0" smtClean="0">
                          <a:ln>
                            <a:noFill/>
                          </a:ln>
                          <a:solidFill>
                            <a:schemeClr val="tx1"/>
                          </a:solidFill>
                          <a:effectLst/>
                          <a:latin typeface="Futura Md BT" pitchFamily="34" charset="0"/>
                        </a:rPr>
                        <a:t> # Projects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2000" b="1" i="0" u="none" strike="noStrike" cap="none" normalizeH="0" baseline="0" smtClean="0">
                          <a:ln>
                            <a:noFill/>
                          </a:ln>
                          <a:solidFill>
                            <a:schemeClr val="tx1"/>
                          </a:solidFill>
                          <a:effectLst/>
                          <a:latin typeface="Futura Md BT" pitchFamily="34" charset="0"/>
                        </a:rPr>
                        <a:t> # Rooms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381513">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0" i="0" u="none" strike="noStrike" cap="none" normalizeH="0" baseline="0" dirty="0" smtClean="0">
                          <a:ln>
                            <a:noFill/>
                          </a:ln>
                          <a:solidFill>
                            <a:schemeClr val="tx1"/>
                          </a:solidFill>
                          <a:effectLst/>
                          <a:latin typeface="Futura Md BT" pitchFamily="34" charset="0"/>
                        </a:rPr>
                        <a:t>Airport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1</a:t>
                      </a:r>
                      <a:endParaRPr kumimoji="1" lang="en-US" sz="1400" b="1" i="0" u="none" strike="noStrike" cap="none" normalizeH="0" baseline="0" dirty="0" smtClean="0">
                        <a:ln>
                          <a:noFill/>
                        </a:ln>
                        <a:solidFill>
                          <a:srgbClr val="CC3300"/>
                        </a:solidFill>
                        <a:effectLst/>
                        <a:latin typeface="Futura Md B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120</a:t>
                      </a:r>
                      <a:endParaRPr kumimoji="1" lang="en-US" sz="1400" b="1" i="0" u="none" strike="noStrike" cap="none" normalizeH="0" baseline="0" dirty="0" smtClean="0">
                        <a:ln>
                          <a:noFill/>
                        </a:ln>
                        <a:solidFill>
                          <a:srgbClr val="CC3300"/>
                        </a:solidFill>
                        <a:effectLst/>
                        <a:latin typeface="Futura Md B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1513">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0" i="0" u="none" strike="noStrike" cap="none" normalizeH="0" baseline="0" dirty="0" smtClean="0">
                          <a:ln>
                            <a:noFill/>
                          </a:ln>
                          <a:solidFill>
                            <a:schemeClr val="tx1"/>
                          </a:solidFill>
                          <a:effectLst/>
                          <a:latin typeface="Futura Md BT" pitchFamily="34" charset="0"/>
                        </a:rPr>
                        <a:t>I-75 South</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181</a:t>
                      </a:r>
                      <a:endParaRPr kumimoji="1" lang="en-US" sz="1400" b="1" i="0" u="none" strike="noStrike" cap="none" normalizeH="0" baseline="0" dirty="0" smtClean="0">
                        <a:ln>
                          <a:noFill/>
                        </a:ln>
                        <a:solidFill>
                          <a:srgbClr val="CC3300"/>
                        </a:solidFill>
                        <a:effectLst/>
                        <a:latin typeface="Futura Md B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1513">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0" i="0" u="none" strike="noStrike" cap="none" normalizeH="0" baseline="0" dirty="0" smtClean="0">
                          <a:ln>
                            <a:noFill/>
                          </a:ln>
                          <a:solidFill>
                            <a:schemeClr val="tx1"/>
                          </a:solidFill>
                          <a:effectLst/>
                          <a:latin typeface="Futura Md BT" pitchFamily="34" charset="0"/>
                        </a:rPr>
                        <a:t>Six Flags I-20 West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1513">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endParaRPr kumimoji="1" lang="en-US" sz="1400" b="1" i="0" u="none" strike="noStrike" cap="none" normalizeH="0" baseline="0" dirty="0" smtClean="0">
                        <a:ln>
                          <a:noFill/>
                        </a:ln>
                        <a:solidFill>
                          <a:schemeClr val="tx1"/>
                        </a:solidFill>
                        <a:effectLst/>
                        <a:latin typeface="Futura Md BT"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4</a:t>
                      </a:r>
                      <a:endParaRPr kumimoji="1" lang="en-US" sz="1400" b="1" i="0" u="none" strike="noStrike" cap="none" normalizeH="0" baseline="0" dirty="0" smtClean="0">
                        <a:ln>
                          <a:noFill/>
                        </a:ln>
                        <a:solidFill>
                          <a:srgbClr val="CC3300"/>
                        </a:solidFill>
                        <a:effectLst/>
                        <a:latin typeface="Futura Md BT"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ct val="110000"/>
                        </a:lnSpc>
                        <a:spcBef>
                          <a:spcPct val="0"/>
                        </a:spcBef>
                        <a:spcAft>
                          <a:spcPct val="0"/>
                        </a:spcAft>
                        <a:buClr>
                          <a:srgbClr val="699986"/>
                        </a:buClr>
                        <a:buSzTx/>
                        <a:buFont typeface="Wingdings" pitchFamily="2" charset="2"/>
                        <a:buNone/>
                        <a:tabLst/>
                      </a:pPr>
                      <a:r>
                        <a:rPr kumimoji="1" lang="en-US" sz="1400" b="1" i="0" u="none" strike="noStrike" cap="none" normalizeH="0" baseline="0" dirty="0" smtClean="0">
                          <a:ln>
                            <a:noFill/>
                          </a:ln>
                          <a:solidFill>
                            <a:srgbClr val="CC3300"/>
                          </a:solidFill>
                          <a:effectLst/>
                          <a:latin typeface="Futura Md BT" pitchFamily="34" charset="0"/>
                        </a:rPr>
                        <a:t>401</a:t>
                      </a:r>
                      <a:endParaRPr kumimoji="1" lang="en-US" sz="1400" b="1" i="0" u="none" strike="noStrike" cap="none" normalizeH="0" baseline="0" dirty="0" smtClean="0">
                        <a:ln>
                          <a:noFill/>
                        </a:ln>
                        <a:solidFill>
                          <a:srgbClr val="CC3300"/>
                        </a:solidFill>
                        <a:effectLst/>
                        <a:latin typeface="Futura Md BT"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
        <p:nvSpPr>
          <p:cNvPr id="12359" name="Text Box 4"/>
          <p:cNvSpPr txBox="1">
            <a:spLocks noChangeArrowheads="1"/>
          </p:cNvSpPr>
          <p:nvPr/>
        </p:nvSpPr>
        <p:spPr bwMode="auto">
          <a:xfrm>
            <a:off x="3455582" y="5823282"/>
            <a:ext cx="2105025" cy="261937"/>
          </a:xfrm>
          <a:prstGeom prst="rect">
            <a:avLst/>
          </a:prstGeom>
          <a:noFill/>
          <a:ln w="9525">
            <a:noFill/>
            <a:miter lim="800000"/>
            <a:headEnd/>
            <a:tailEnd/>
          </a:ln>
        </p:spPr>
        <p:txBody>
          <a:bodyPr>
            <a:spAutoFit/>
          </a:bodyPr>
          <a:lstStyle/>
          <a:p>
            <a:r>
              <a:rPr lang="en-US" sz="1100" b="1" i="1" dirty="0"/>
              <a:t>Source:  Dodge / TWR / STR</a:t>
            </a:r>
          </a:p>
        </p:txBody>
      </p:sp>
      <p:sp>
        <p:nvSpPr>
          <p:cNvPr id="12360" name="TextBox 4"/>
          <p:cNvSpPr txBox="1">
            <a:spLocks noChangeArrowheads="1"/>
          </p:cNvSpPr>
          <p:nvPr/>
        </p:nvSpPr>
        <p:spPr bwMode="auto">
          <a:xfrm>
            <a:off x="6944335" y="4730650"/>
            <a:ext cx="1022435" cy="738664"/>
          </a:xfrm>
          <a:prstGeom prst="rect">
            <a:avLst/>
          </a:prstGeom>
          <a:noFill/>
          <a:ln w="9525">
            <a:noFill/>
            <a:miter lim="800000"/>
            <a:headEnd/>
            <a:tailEnd/>
          </a:ln>
        </p:spPr>
        <p:txBody>
          <a:bodyPr wrap="square">
            <a:spAutoFit/>
          </a:bodyPr>
          <a:lstStyle/>
          <a:p>
            <a:pPr algn="ctr"/>
            <a:r>
              <a:rPr lang="en-US" sz="1400" b="1" dirty="0" smtClean="0">
                <a:solidFill>
                  <a:srgbClr val="FF0000"/>
                </a:solidFill>
              </a:rPr>
              <a:t>0.4% </a:t>
            </a:r>
            <a:r>
              <a:rPr lang="en-US" sz="1400" b="1" dirty="0">
                <a:solidFill>
                  <a:srgbClr val="FF0000"/>
                </a:solidFill>
              </a:rPr>
              <a:t>of Existing Supply</a:t>
            </a:r>
          </a:p>
        </p:txBody>
      </p:sp>
      <p:sp>
        <p:nvSpPr>
          <p:cNvPr id="7" name="Oval 6"/>
          <p:cNvSpPr/>
          <p:nvPr/>
        </p:nvSpPr>
        <p:spPr>
          <a:xfrm>
            <a:off x="6815328" y="4632960"/>
            <a:ext cx="1225277" cy="951968"/>
          </a:xfrm>
          <a:prstGeom prst="ellipse">
            <a:avLst/>
          </a:prstGeom>
          <a:noFill/>
          <a:ln w="76200">
            <a:solidFill>
              <a:srgbClr val="FF0000"/>
            </a:solidFill>
          </a:ln>
          <a:effectLst>
            <a:outerShdw blurRad="50800" dist="38100" dir="2700000" algn="tl" rotWithShape="0">
              <a:prstClr val="black">
                <a:alpha val="40000"/>
              </a:prstClr>
            </a:outerShdw>
          </a:effectLst>
          <a:scene3d>
            <a:camera prst="orthographicFront"/>
            <a:lightRig rig="flood" dir="t">
              <a:rot lat="0" lon="0" rev="12000000"/>
            </a:lightRig>
          </a:scene3d>
          <a:sp3d extrusionH="311150" prstMaterial="softEdge">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 name="TextBox 8"/>
          <p:cNvSpPr txBox="1"/>
          <p:nvPr/>
        </p:nvSpPr>
        <p:spPr>
          <a:xfrm>
            <a:off x="1072896" y="4840224"/>
            <a:ext cx="4011168" cy="369332"/>
          </a:xfrm>
          <a:prstGeom prst="rect">
            <a:avLst/>
          </a:prstGeom>
          <a:noFill/>
        </p:spPr>
        <p:txBody>
          <a:bodyPr wrap="square" rtlCol="0">
            <a:spAutoFit/>
          </a:bodyPr>
          <a:lstStyle/>
          <a:p>
            <a:r>
              <a:rPr lang="en-US" dirty="0" smtClean="0"/>
              <a:t>Long Run Average = 3.24% per year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p:txBody>
          <a:bodyPr anchor="t"/>
          <a:lstStyle/>
          <a:p>
            <a:pPr>
              <a:defRPr/>
            </a:pPr>
            <a:r>
              <a:rPr lang="en-US" sz="3600" b="1" dirty="0" smtClean="0">
                <a:cs typeface="Arial" pitchFamily="34" charset="0"/>
              </a:rPr>
              <a:t>Representative Brands</a:t>
            </a:r>
            <a:br>
              <a:rPr lang="en-US" sz="3600" b="1" dirty="0" smtClean="0">
                <a:cs typeface="Arial" pitchFamily="34" charset="0"/>
              </a:rPr>
            </a:br>
            <a:r>
              <a:rPr lang="en-US" sz="3600" b="1" dirty="0" smtClean="0">
                <a:cs typeface="Arial" pitchFamily="34" charset="0"/>
              </a:rPr>
              <a:t>Upper and Lower Tiers</a:t>
            </a:r>
          </a:p>
        </p:txBody>
      </p:sp>
      <p:graphicFrame>
        <p:nvGraphicFramePr>
          <p:cNvPr id="149545" name="Group 41"/>
          <p:cNvGraphicFramePr>
            <a:graphicFrameLocks noGrp="1"/>
          </p:cNvGraphicFramePr>
          <p:nvPr>
            <p:ph type="tbl" idx="4294967295"/>
          </p:nvPr>
        </p:nvGraphicFramePr>
        <p:xfrm>
          <a:off x="939483" y="1834515"/>
          <a:ext cx="7411348" cy="3749993"/>
        </p:xfrm>
        <a:graphic>
          <a:graphicData uri="http://schemas.openxmlformats.org/drawingml/2006/table">
            <a:tbl>
              <a:tblPr/>
              <a:tblGrid>
                <a:gridCol w="3705674"/>
                <a:gridCol w="3705674"/>
              </a:tblGrid>
              <a:tr h="6715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Upper-Priced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Lower-Priced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r h="30210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Courtyard by Marriott</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Holiday Inn</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Hyatt</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Loews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Marriott Hotels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Ritz-Carlton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Days Inn</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Fairfield Inn</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Hampton Inn</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Holiday Inn Express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Microtel</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chemeClr val="tx1"/>
                          </a:solidFill>
                          <a:effectLst/>
                          <a:latin typeface="Arial" pitchFamily="34" charset="0"/>
                          <a:cs typeface="Arial" pitchFamily="34" charset="0"/>
                        </a:rPr>
                        <a:t>TownPlace</a:t>
                      </a:r>
                      <a:r>
                        <a:rPr kumimoji="0" lang="en-US" sz="2800" b="0" i="0" u="none" strike="noStrike" cap="none" normalizeH="0" baseline="0" dirty="0" smtClean="0">
                          <a:ln>
                            <a:noFill/>
                          </a:ln>
                          <a:solidFill>
                            <a:schemeClr val="tx1"/>
                          </a:solidFill>
                          <a:effectLst/>
                          <a:latin typeface="Arial" pitchFamily="34" charset="0"/>
                          <a:cs typeface="Arial" pitchFamily="34" charset="0"/>
                        </a:rPr>
                        <a:t> Suites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50" name="Text Box 34"/>
          <p:cNvSpPr txBox="1">
            <a:spLocks noChangeArrowheads="1"/>
          </p:cNvSpPr>
          <p:nvPr/>
        </p:nvSpPr>
        <p:spPr bwMode="auto">
          <a:xfrm>
            <a:off x="552450" y="6115050"/>
            <a:ext cx="3276600" cy="64135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14351" name="Text Box 35"/>
          <p:cNvSpPr txBox="1">
            <a:spLocks noChangeArrowheads="1"/>
          </p:cNvSpPr>
          <p:nvPr/>
        </p:nvSpPr>
        <p:spPr bwMode="auto">
          <a:xfrm>
            <a:off x="2693988" y="6007100"/>
            <a:ext cx="4286250" cy="400050"/>
          </a:xfrm>
          <a:prstGeom prst="rect">
            <a:avLst/>
          </a:prstGeom>
          <a:noFill/>
          <a:ln w="9525">
            <a:noFill/>
            <a:miter lim="800000"/>
            <a:headEnd/>
            <a:tailEnd/>
          </a:ln>
        </p:spPr>
        <p:txBody>
          <a:bodyPr>
            <a:spAutoFit/>
          </a:bodyPr>
          <a:lstStyle/>
          <a:p>
            <a:pPr eaLnBrk="0" hangingPunct="0">
              <a:spcBef>
                <a:spcPct val="50000"/>
              </a:spcBef>
            </a:pPr>
            <a:r>
              <a:rPr lang="en-US" sz="2000" i="1">
                <a:cs typeface="Arial" charset="0"/>
              </a:rPr>
              <a:t>Source: Smith Travel Research</a:t>
            </a:r>
          </a:p>
        </p:txBody>
      </p:sp>
      <p:sp>
        <p:nvSpPr>
          <p:cNvPr id="14353" name="Footer Placeholder 4"/>
          <p:cNvSpPr txBox="1">
            <a:spLocks/>
          </p:cNvSpPr>
          <p:nvPr/>
        </p:nvSpPr>
        <p:spPr bwMode="auto">
          <a:xfrm>
            <a:off x="6809232" y="6246622"/>
            <a:ext cx="2133600" cy="365125"/>
          </a:xfrm>
          <a:prstGeom prst="rect">
            <a:avLst/>
          </a:prstGeom>
          <a:noFill/>
          <a:ln w="9525">
            <a:noFill/>
            <a:miter lim="800000"/>
            <a:headEnd/>
            <a:tailEnd/>
          </a:ln>
        </p:spPr>
        <p:txBody>
          <a:bodyPr/>
          <a:lstStyle/>
          <a:p>
            <a:pPr algn="r"/>
            <a:fld id="{251FBC20-9B14-454F-82AB-B629F02AFF8D}" type="slidenum">
              <a:rPr lang="en-US" sz="1400"/>
              <a:pPr algn="r"/>
              <a:t>25</a:t>
            </a:fld>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015" name="Group 63"/>
          <p:cNvGraphicFramePr>
            <a:graphicFrameLocks noGrp="1"/>
          </p:cNvGraphicFramePr>
          <p:nvPr/>
        </p:nvGraphicFramePr>
        <p:xfrm>
          <a:off x="304800" y="1817604"/>
          <a:ext cx="8407401" cy="3888678"/>
        </p:xfrm>
        <a:graphic>
          <a:graphicData uri="http://schemas.openxmlformats.org/drawingml/2006/table">
            <a:tbl>
              <a:tblPr/>
              <a:tblGrid>
                <a:gridCol w="1440676"/>
                <a:gridCol w="1071165"/>
                <a:gridCol w="1051790"/>
                <a:gridCol w="1210942"/>
                <a:gridCol w="1210943"/>
                <a:gridCol w="1210943"/>
                <a:gridCol w="1210942"/>
              </a:tblGrid>
              <a:tr h="48736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rgbClr val="00808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indent="0" algn="ctr" rtl="0" eaLnBrk="0" fontAlgn="base" latinLnBrk="0" hangingPunct="0">
                        <a:spcBef>
                          <a:spcPts val="576"/>
                        </a:spcBef>
                        <a:spcAft>
                          <a:spcPts val="0"/>
                        </a:spcAft>
                      </a:pPr>
                      <a:r>
                        <a:rPr lang="en-US" sz="2400" b="1" i="0" u="none" strike="noStrike" kern="1200" baseline="0" dirty="0">
                          <a:solidFill>
                            <a:schemeClr val="tx1"/>
                          </a:solidFill>
                          <a:latin typeface="Arial"/>
                        </a:rPr>
                        <a:t>2007</a:t>
                      </a:r>
                      <a:endParaRPr lang="en-US" sz="1600" b="1" i="0" u="none" strike="noStrike" kern="1200" baseline="0" dirty="0">
                        <a:solidFill>
                          <a:schemeClr val="tx1"/>
                        </a:solidFill>
                        <a:latin typeface="Arial"/>
                      </a:endParaRPr>
                    </a:p>
                  </a:txBody>
                  <a:tcPr anchor="b">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576"/>
                        </a:spcBef>
                        <a:spcAft>
                          <a:spcPts val="0"/>
                        </a:spcAft>
                      </a:pPr>
                      <a:r>
                        <a:rPr lang="en-US" sz="2400" b="1" i="0" u="none" strike="noStrike" kern="1200" baseline="0" dirty="0" smtClean="0">
                          <a:solidFill>
                            <a:schemeClr val="tx1"/>
                          </a:solidFill>
                          <a:latin typeface="Arial"/>
                        </a:rPr>
                        <a:t>2008</a:t>
                      </a:r>
                      <a:endParaRPr lang="en-US" sz="1600" b="1" i="0" u="none" strike="noStrike" kern="1200" baseline="0" dirty="0">
                        <a:solidFill>
                          <a:schemeClr val="tx1"/>
                        </a:solidFill>
                        <a:latin typeface="Arial"/>
                      </a:endParaRPr>
                    </a:p>
                  </a:txBody>
                  <a:tcPr anchor="b">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576"/>
                        </a:spcBef>
                        <a:spcAft>
                          <a:spcPts val="0"/>
                        </a:spcAft>
                      </a:pPr>
                      <a:r>
                        <a:rPr lang="en-US" sz="2400" b="1" i="0" u="none" strike="noStrike" kern="1200" baseline="0" dirty="0" smtClean="0">
                          <a:solidFill>
                            <a:schemeClr val="tx1"/>
                          </a:solidFill>
                          <a:latin typeface="Arial"/>
                        </a:rPr>
                        <a:t>2009</a:t>
                      </a:r>
                      <a:endParaRPr lang="en-US" sz="1600" b="1" i="0" u="none" strike="noStrike" kern="1200" baseline="0" dirty="0">
                        <a:solidFill>
                          <a:schemeClr val="tx1"/>
                        </a:solidFill>
                        <a:latin typeface="Arial"/>
                      </a:endParaRPr>
                    </a:p>
                  </a:txBody>
                  <a:tcPr anchor="b">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0" fontAlgn="base" latinLnBrk="0" hangingPunct="0">
                        <a:spcBef>
                          <a:spcPts val="576"/>
                        </a:spcBef>
                        <a:spcAft>
                          <a:spcPts val="0"/>
                        </a:spcAft>
                      </a:pPr>
                      <a:r>
                        <a:rPr lang="en-US" sz="2400" b="1" i="0" u="none" strike="noStrike" kern="1200" baseline="0" dirty="0" smtClean="0">
                          <a:solidFill>
                            <a:schemeClr val="tx1"/>
                          </a:solidFill>
                          <a:latin typeface="Arial"/>
                          <a:ea typeface="+mn-ea"/>
                          <a:cs typeface="+mn-cs"/>
                        </a:rPr>
                        <a:t>2010</a:t>
                      </a:r>
                      <a:endParaRPr lang="en-US" sz="2400" b="1" i="0" u="none" strike="noStrike" kern="1200" baseline="0" dirty="0">
                        <a:solidFill>
                          <a:schemeClr val="tx1"/>
                        </a:solidFill>
                        <a:latin typeface="Arial"/>
                        <a:ea typeface="+mn-ea"/>
                        <a:cs typeface="+mn-cs"/>
                      </a:endParaRPr>
                    </a:p>
                  </a:txBody>
                  <a:tcPr anchor="b">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rgbClr val="FF0066"/>
                          </a:solidFill>
                          <a:effectLst/>
                          <a:latin typeface="Arial" pitchFamily="34" charset="0"/>
                        </a:rPr>
                        <a:t>2011F</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Arial" pitchFamily="34" charset="0"/>
                        </a:rPr>
                        <a:t>Long-Term</a:t>
                      </a:r>
                    </a:p>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Arial" pitchFamily="34" charset="0"/>
                        </a:rPr>
                        <a:t>Average</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Occupancy</a:t>
                      </a:r>
                    </a:p>
                  </a:txBody>
                  <a:tcPr anchor="ctr" horzOverflow="overflow">
                    <a:lnL>
                      <a:noFill/>
                    </a:lnL>
                    <a:lnR>
                      <a:noFill/>
                    </a:lnR>
                    <a:lnT>
                      <a:noFill/>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smtClean="0">
                          <a:solidFill>
                            <a:schemeClr val="tx1"/>
                          </a:solidFill>
                          <a:latin typeface="Arial"/>
                        </a:rPr>
                        <a:t>63.4%</a:t>
                      </a:r>
                      <a:endParaRPr lang="en-US" sz="1800" b="0" i="0" u="none" strike="noStrike" dirty="0">
                        <a:solidFill>
                          <a:schemeClr val="tx1"/>
                        </a:solidFill>
                        <a:latin typeface="Arial"/>
                      </a:endParaRPr>
                    </a:p>
                  </a:txBody>
                  <a:tcPr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smtClean="0">
                          <a:solidFill>
                            <a:schemeClr val="tx1"/>
                          </a:solidFill>
                          <a:latin typeface="Arial"/>
                        </a:rPr>
                        <a:t>59.2%</a:t>
                      </a:r>
                      <a:endParaRPr lang="en-US" sz="1800" b="0" i="0" u="none" strike="noStrike" dirty="0">
                        <a:solidFill>
                          <a:schemeClr val="tx1"/>
                        </a:solidFill>
                        <a:latin typeface="Arial"/>
                      </a:endParaRPr>
                    </a:p>
                  </a:txBody>
                  <a:tcPr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smtClean="0">
                          <a:solidFill>
                            <a:schemeClr val="tx1"/>
                          </a:solidFill>
                          <a:latin typeface="Arial"/>
                        </a:rPr>
                        <a:t>53.0%</a:t>
                      </a:r>
                      <a:endParaRPr lang="en-US" sz="1800" b="0" i="0" u="none" strike="noStrike" dirty="0">
                        <a:solidFill>
                          <a:schemeClr val="tx1"/>
                        </a:solidFill>
                        <a:latin typeface="Arial"/>
                      </a:endParaRPr>
                    </a:p>
                  </a:txBody>
                  <a:tcPr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smtClean="0">
                          <a:solidFill>
                            <a:schemeClr val="tx1"/>
                          </a:solidFill>
                          <a:latin typeface="Arial"/>
                        </a:rPr>
                        <a:t>58.0%</a:t>
                      </a:r>
                      <a:endParaRPr lang="en-US" sz="1800" b="0" i="0" u="none" strike="noStrike" dirty="0">
                        <a:solidFill>
                          <a:schemeClr val="tx1"/>
                        </a:solidFill>
                        <a:latin typeface="Arial"/>
                      </a:endParaRPr>
                    </a:p>
                  </a:txBody>
                  <a:tcPr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rPr>
                        <a:t>58.2%</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63.2%</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a:solidFill>
                            <a:schemeClr val="tx1"/>
                          </a:solidFill>
                          <a:latin typeface="Arial"/>
                          <a:cs typeface="Arial"/>
                        </a:rPr>
                        <a:t>-</a:t>
                      </a:r>
                      <a:r>
                        <a:rPr lang="en-US" sz="2000" b="1" i="0" u="none" strike="noStrike" kern="1200" baseline="0" dirty="0" smtClean="0">
                          <a:solidFill>
                            <a:schemeClr val="tx1"/>
                          </a:solidFill>
                          <a:latin typeface="Arial"/>
                          <a:cs typeface="Arial"/>
                        </a:rPr>
                        <a:t>2.5%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-6.6%</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-10.5%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+9.3%</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0" fontAlgn="b"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a:t>
                      </a:r>
                      <a:r>
                        <a:rPr kumimoji="0" lang="en-US" sz="2000" b="1" i="0" u="none" strike="noStrike" cap="none" normalizeH="0" baseline="0" dirty="0" smtClean="0">
                          <a:ln>
                            <a:noFill/>
                          </a:ln>
                          <a:solidFill>
                            <a:schemeClr val="tx1"/>
                          </a:solidFill>
                          <a:effectLst/>
                          <a:latin typeface="Arial" pitchFamily="34" charset="0"/>
                          <a:cs typeface="Arial" pitchFamily="34" charset="0"/>
                        </a:rPr>
                        <a:t>0.4%</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dirty="0" smtClean="0">
                          <a:ln>
                            <a:noFill/>
                          </a:ln>
                          <a:solidFill>
                            <a:schemeClr val="tx1"/>
                          </a:solidFill>
                          <a:effectLst/>
                          <a:latin typeface="Arial" pitchFamily="34" charset="0"/>
                        </a:rPr>
                        <a:t>ADR</a:t>
                      </a:r>
                    </a:p>
                  </a:txBody>
                  <a:tcPr anchor="ctr" horzOverflow="overflow">
                    <a:lnL>
                      <a:noFill/>
                    </a:lnL>
                    <a:lnR>
                      <a:noFill/>
                    </a:lnR>
                    <a:lnT>
                      <a:noFill/>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a:solidFill>
                            <a:schemeClr val="tx1"/>
                          </a:solidFill>
                          <a:latin typeface="Arial"/>
                          <a:cs typeface="Arial"/>
                        </a:rPr>
                        <a:t>$</a:t>
                      </a:r>
                      <a:r>
                        <a:rPr lang="en-US" sz="2000" b="1" i="0" u="none" strike="noStrike" kern="1200" baseline="0" dirty="0" smtClean="0">
                          <a:solidFill>
                            <a:schemeClr val="tx1"/>
                          </a:solidFill>
                          <a:latin typeface="Arial"/>
                          <a:cs typeface="Arial"/>
                        </a:rPr>
                        <a:t>93.44</a:t>
                      </a:r>
                      <a:endParaRPr lang="en-US" sz="2000" b="1" i="0" u="none" strike="noStrike" kern="1200" baseline="0"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a:solidFill>
                            <a:schemeClr val="tx1"/>
                          </a:solidFill>
                          <a:latin typeface="Arial"/>
                        </a:rPr>
                        <a:t>$</a:t>
                      </a:r>
                      <a:r>
                        <a:rPr lang="en-US" sz="2000" b="1" i="0" u="none" strike="noStrike" kern="1200" baseline="0" dirty="0" smtClean="0">
                          <a:solidFill>
                            <a:schemeClr val="tx1"/>
                          </a:solidFill>
                          <a:latin typeface="Arial"/>
                        </a:rPr>
                        <a:t>93.95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rPr>
                        <a:t>$85.45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rPr>
                        <a:t>$</a:t>
                      </a:r>
                      <a:r>
                        <a:rPr lang="en-US" sz="2000" b="1" i="0" u="none" strike="noStrike" kern="1200" baseline="0" dirty="0" smtClean="0">
                          <a:solidFill>
                            <a:schemeClr val="tx1"/>
                          </a:solidFill>
                          <a:latin typeface="Arial"/>
                        </a:rPr>
                        <a:t>84.85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rPr>
                        <a:t>$</a:t>
                      </a:r>
                      <a:r>
                        <a:rPr kumimoji="0" lang="en-US" sz="2000" b="1" i="0" u="none" strike="noStrike" cap="none" normalizeH="0" baseline="0" dirty="0" smtClean="0">
                          <a:ln>
                            <a:noFill/>
                          </a:ln>
                          <a:solidFill>
                            <a:schemeClr val="tx1"/>
                          </a:solidFill>
                          <a:effectLst/>
                          <a:latin typeface="Arial" pitchFamily="34" charset="0"/>
                        </a:rPr>
                        <a:t>88.53</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a:t>
                      </a:r>
                      <a:r>
                        <a:rPr lang="en-US" sz="2000" b="1" i="0" u="none" strike="noStrike" kern="1200" baseline="0" dirty="0" smtClean="0">
                          <a:solidFill>
                            <a:schemeClr val="tx1"/>
                          </a:solidFill>
                          <a:latin typeface="Arial"/>
                          <a:cs typeface="Arial"/>
                        </a:rPr>
                        <a:t>5.2%</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a:t>
                      </a:r>
                      <a:r>
                        <a:rPr lang="en-US" sz="2000" b="1" i="0" u="none" strike="noStrike" kern="1200" baseline="0" dirty="0" smtClean="0">
                          <a:solidFill>
                            <a:schemeClr val="tx1"/>
                          </a:solidFill>
                          <a:latin typeface="Arial"/>
                          <a:cs typeface="Arial"/>
                        </a:rPr>
                        <a:t>0.5%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a:t>
                      </a:r>
                      <a:r>
                        <a:rPr lang="en-US" sz="2000" b="1" i="0" u="none" strike="noStrike" kern="1200" baseline="0" dirty="0" smtClean="0">
                          <a:solidFill>
                            <a:schemeClr val="tx1"/>
                          </a:solidFill>
                          <a:latin typeface="Arial"/>
                          <a:cs typeface="Arial"/>
                        </a:rPr>
                        <a:t>9.0%</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-0.7%</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0" fontAlgn="b"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a:t>
                      </a:r>
                      <a:r>
                        <a:rPr kumimoji="0" lang="en-US" sz="2000" b="1" i="0" u="none" strike="noStrike" cap="none" normalizeH="0" baseline="0" dirty="0" smtClean="0">
                          <a:ln>
                            <a:noFill/>
                          </a:ln>
                          <a:solidFill>
                            <a:schemeClr val="tx1"/>
                          </a:solidFill>
                          <a:effectLst/>
                          <a:latin typeface="Arial" pitchFamily="34" charset="0"/>
                          <a:cs typeface="Arial" pitchFamily="34" charset="0"/>
                        </a:rPr>
                        <a:t>4.3%</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+2.0</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RevPAR</a:t>
                      </a:r>
                    </a:p>
                  </a:txBody>
                  <a:tcPr anchor="ctr" horzOverflow="overflow">
                    <a:lnL>
                      <a:noFill/>
                    </a:lnL>
                    <a:lnR>
                      <a:noFill/>
                    </a:lnR>
                    <a:lnT>
                      <a:noFill/>
                    </a:lnT>
                    <a:lnB>
                      <a:noFill/>
                    </a:lnB>
                    <a:lnTlToBr>
                      <a:noFill/>
                    </a:lnTlToBr>
                    <a:lnBlToTr>
                      <a:noFill/>
                    </a:lnBlToTr>
                    <a:noFill/>
                  </a:tcPr>
                </a:tc>
                <a:tc>
                  <a:txBody>
                    <a:bodyPr/>
                    <a:lstStyle/>
                    <a:p>
                      <a:pPr marL="0" marR="0" indent="0" algn="ctr" rtl="0" eaLnBrk="0" fontAlgn="base" latinLnBrk="0" hangingPunct="0">
                        <a:spcBef>
                          <a:spcPts val="480"/>
                        </a:spcBef>
                        <a:spcAft>
                          <a:spcPts val="0"/>
                        </a:spcAft>
                      </a:pPr>
                      <a:r>
                        <a:rPr lang="en-US" sz="2000" b="1" i="0" u="none" strike="noStrike" kern="1200" baseline="0" dirty="0">
                          <a:solidFill>
                            <a:schemeClr val="tx1"/>
                          </a:solidFill>
                          <a:latin typeface="Arial"/>
                          <a:cs typeface="Arial"/>
                        </a:rPr>
                        <a:t>$</a:t>
                      </a:r>
                      <a:r>
                        <a:rPr lang="en-US" sz="2000" b="1" i="0" u="none" strike="noStrike" kern="1200" baseline="0" dirty="0" smtClean="0">
                          <a:solidFill>
                            <a:schemeClr val="tx1"/>
                          </a:solidFill>
                          <a:latin typeface="Arial"/>
                          <a:cs typeface="Arial"/>
                        </a:rPr>
                        <a:t>59.25</a:t>
                      </a:r>
                      <a:endParaRPr lang="en-US" sz="2000" b="1" i="0" u="none" strike="noStrike" kern="1200" baseline="0"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a:solidFill>
                            <a:schemeClr val="tx1"/>
                          </a:solidFill>
                          <a:latin typeface="Arial"/>
                        </a:rPr>
                        <a:t>$</a:t>
                      </a:r>
                      <a:r>
                        <a:rPr lang="en-US" sz="2000" b="1" i="0" u="none" strike="noStrike" kern="1200" baseline="0" dirty="0" smtClean="0">
                          <a:solidFill>
                            <a:schemeClr val="tx1"/>
                          </a:solidFill>
                          <a:latin typeface="Arial"/>
                        </a:rPr>
                        <a:t>55.65</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rPr>
                        <a:t>$</a:t>
                      </a:r>
                      <a:r>
                        <a:rPr lang="en-US" sz="2000" b="1" i="0" u="none" strike="noStrike" kern="1200" baseline="0" dirty="0" smtClean="0">
                          <a:solidFill>
                            <a:schemeClr val="tx1"/>
                          </a:solidFill>
                          <a:latin typeface="Arial"/>
                        </a:rPr>
                        <a:t>45.30</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rPr>
                        <a:t>$</a:t>
                      </a:r>
                      <a:r>
                        <a:rPr lang="en-US" sz="2000" b="1" i="0" u="none" strike="noStrike" kern="1200" baseline="0" dirty="0" smtClean="0">
                          <a:solidFill>
                            <a:schemeClr val="tx1"/>
                          </a:solidFill>
                          <a:latin typeface="Arial"/>
                        </a:rPr>
                        <a:t>49.18</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rPr>
                        <a:t>$51.51</a:t>
                      </a:r>
                      <a:endParaRPr kumimoji="0" lang="en-US" sz="20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a:solidFill>
                            <a:schemeClr val="tx1"/>
                          </a:solidFill>
                          <a:latin typeface="Arial"/>
                          <a:cs typeface="Arial"/>
                        </a:rPr>
                        <a:t>+</a:t>
                      </a:r>
                      <a:r>
                        <a:rPr lang="en-US" sz="2000" b="1" i="0" u="none" strike="noStrike" kern="1200" baseline="0" dirty="0" smtClean="0">
                          <a:solidFill>
                            <a:schemeClr val="tx1"/>
                          </a:solidFill>
                          <a:latin typeface="Arial"/>
                          <a:cs typeface="Arial"/>
                        </a:rPr>
                        <a:t>2.6%</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a:t>
                      </a:r>
                      <a:r>
                        <a:rPr lang="en-US" sz="2000" b="1" i="0" u="none" strike="noStrike" kern="1200" baseline="0" dirty="0" smtClean="0">
                          <a:solidFill>
                            <a:schemeClr val="tx1"/>
                          </a:solidFill>
                          <a:latin typeface="Arial"/>
                          <a:cs typeface="Arial"/>
                        </a:rPr>
                        <a:t>6.1%</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-18.6%</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indent="0" algn="ctr" rtl="0" eaLnBrk="0" fontAlgn="b" latinLnBrk="0" hangingPunct="0">
                        <a:spcBef>
                          <a:spcPts val="480"/>
                        </a:spcBef>
                        <a:spcAft>
                          <a:spcPts val="0"/>
                        </a:spcAft>
                      </a:pPr>
                      <a:r>
                        <a:rPr lang="en-US" sz="2000" b="1" i="0" u="none" strike="noStrike" kern="1200" baseline="0" dirty="0" smtClean="0">
                          <a:solidFill>
                            <a:schemeClr val="tx1"/>
                          </a:solidFill>
                          <a:latin typeface="Arial"/>
                          <a:cs typeface="Arial"/>
                        </a:rPr>
                        <a:t>+8.6%</a:t>
                      </a:r>
                      <a:endParaRPr lang="en-US" sz="1800" b="0" i="0" u="none" strike="noStrike" dirty="0">
                        <a:solidFill>
                          <a:schemeClr val="tx1"/>
                        </a:solidFill>
                        <a:latin typeface="Arial"/>
                      </a:endParaRPr>
                    </a:p>
                  </a:txBody>
                  <a:tcPr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0" fontAlgn="b" latinLnBrk="0" hangingPunct="0">
                        <a:lnSpc>
                          <a:spcPct val="100000"/>
                        </a:lnSpc>
                        <a:spcBef>
                          <a:spcPct val="20000"/>
                        </a:spcBef>
                        <a:spcAft>
                          <a:spcPct val="0"/>
                        </a:spcAft>
                        <a:buClr>
                          <a:schemeClr val="tx2"/>
                        </a:buClr>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+4.7%</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1.7</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bl>
          </a:graphicData>
        </a:graphic>
      </p:graphicFrame>
      <p:sp>
        <p:nvSpPr>
          <p:cNvPr id="69678" name="Rectangle 61"/>
          <p:cNvSpPr>
            <a:spLocks noGrp="1" noChangeArrowheads="1"/>
          </p:cNvSpPr>
          <p:nvPr>
            <p:ph type="title"/>
          </p:nvPr>
        </p:nvSpPr>
        <p:spPr/>
        <p:txBody>
          <a:bodyPr lIns="0" tIns="0" rIns="0" bIns="0" anchor="b">
            <a:noAutofit/>
          </a:bodyPr>
          <a:lstStyle/>
          <a:p>
            <a:pPr eaLnBrk="1" hangingPunct="1">
              <a:lnSpc>
                <a:spcPct val="110000"/>
              </a:lnSpc>
              <a:defRPr/>
            </a:pPr>
            <a:r>
              <a:rPr lang="en-US" b="1" dirty="0" smtClean="0">
                <a:cs typeface="Arial" pitchFamily="34" charset="0"/>
              </a:rPr>
              <a:t>Atlanta MSA</a:t>
            </a:r>
            <a:br>
              <a:rPr lang="en-US" b="1" dirty="0" smtClean="0">
                <a:cs typeface="Arial" pitchFamily="34" charset="0"/>
              </a:rPr>
            </a:br>
            <a:r>
              <a:rPr lang="en-US" sz="1600" b="1" dirty="0" smtClean="0">
                <a:cs typeface="Arial" pitchFamily="34" charset="0"/>
              </a:rPr>
              <a:t>All Hotels</a:t>
            </a:r>
            <a:br>
              <a:rPr lang="en-US" sz="1600" b="1" dirty="0" smtClean="0">
                <a:cs typeface="Arial" pitchFamily="34" charset="0"/>
              </a:rPr>
            </a:br>
            <a:r>
              <a:rPr lang="en-US" sz="1600" b="1" dirty="0" smtClean="0">
                <a:cs typeface="Arial" pitchFamily="34" charset="0"/>
              </a:rPr>
              <a:t>Improved O</a:t>
            </a:r>
            <a:r>
              <a:rPr lang="en-US" sz="1400" b="1" dirty="0" smtClean="0">
                <a:cs typeface="Arial" pitchFamily="34" charset="0"/>
              </a:rPr>
              <a:t>ccupancy </a:t>
            </a:r>
            <a:r>
              <a:rPr lang="en-US" sz="1400" b="1" dirty="0" smtClean="0">
                <a:cs typeface="Arial" pitchFamily="34" charset="0"/>
              </a:rPr>
              <a:t> in 2010 = </a:t>
            </a:r>
            <a:r>
              <a:rPr lang="en-US" sz="1400" b="1" dirty="0" smtClean="0">
                <a:cs typeface="Arial" pitchFamily="34" charset="0"/>
              </a:rPr>
              <a:t>Better ADR Performance in 2011</a:t>
            </a:r>
            <a:endParaRPr lang="en-US" sz="1600" b="1" dirty="0" smtClean="0">
              <a:cs typeface="Arial" pitchFamily="34" charset="0"/>
            </a:endParaRPr>
          </a:p>
        </p:txBody>
      </p:sp>
      <p:sp>
        <p:nvSpPr>
          <p:cNvPr id="21558" name="Oval 75"/>
          <p:cNvSpPr>
            <a:spLocks noChangeArrowheads="1"/>
          </p:cNvSpPr>
          <p:nvPr/>
        </p:nvSpPr>
        <p:spPr bwMode="auto">
          <a:xfrm>
            <a:off x="7315200" y="1635041"/>
            <a:ext cx="1701800" cy="4368800"/>
          </a:xfrm>
          <a:prstGeom prst="ellipse">
            <a:avLst/>
          </a:prstGeom>
          <a:noFill/>
          <a:ln w="38100">
            <a:solidFill>
              <a:srgbClr val="FF0000"/>
            </a:solidFill>
            <a:round/>
            <a:headEnd/>
            <a:tailEnd/>
          </a:ln>
        </p:spPr>
        <p:txBody>
          <a:bodyPr wrap="none" anchor="ctr"/>
          <a:lstStyle/>
          <a:p>
            <a:pPr algn="ctr" eaLnBrk="0" hangingPunct="0"/>
            <a:endParaRPr lang="en-US"/>
          </a:p>
        </p:txBody>
      </p:sp>
      <p:sp>
        <p:nvSpPr>
          <p:cNvPr id="21561" name="Rectangle 6"/>
          <p:cNvSpPr>
            <a:spLocks noChangeArrowheads="1"/>
          </p:cNvSpPr>
          <p:nvPr/>
        </p:nvSpPr>
        <p:spPr bwMode="auto">
          <a:xfrm>
            <a:off x="405376" y="6074553"/>
            <a:ext cx="8153400" cy="244475"/>
          </a:xfrm>
          <a:prstGeom prst="rect">
            <a:avLst/>
          </a:prstGeom>
          <a:noFill/>
          <a:ln w="9525">
            <a:noFill/>
            <a:miter lim="800000"/>
            <a:headEnd/>
            <a:tailEnd/>
          </a:ln>
        </p:spPr>
        <p:txBody>
          <a:bodyPr>
            <a:spAutoFit/>
          </a:bodyPr>
          <a:lstStyle/>
          <a:p>
            <a:pPr algn="ctr" eaLnBrk="0" hangingPunct="0">
              <a:spcBef>
                <a:spcPct val="50000"/>
              </a:spcBef>
              <a:buClr>
                <a:srgbClr val="800000"/>
              </a:buClr>
              <a:buSzPct val="100000"/>
            </a:pPr>
            <a:r>
              <a:rPr lang="en-US" sz="1000" dirty="0">
                <a:cs typeface="Times New Roman" pitchFamily="18" charset="0"/>
              </a:rPr>
              <a:t>Source: </a:t>
            </a:r>
            <a:r>
              <a:rPr lang="en-US" sz="1000" dirty="0" smtClean="0">
                <a:cs typeface="Times New Roman" pitchFamily="18" charset="0"/>
              </a:rPr>
              <a:t>PKF </a:t>
            </a:r>
            <a:r>
              <a:rPr lang="en-US" sz="1000" dirty="0">
                <a:cs typeface="Times New Roman" pitchFamily="18" charset="0"/>
              </a:rPr>
              <a:t>Hospitality Research </a:t>
            </a:r>
            <a:r>
              <a:rPr lang="en-US" sz="1000" dirty="0" smtClean="0">
                <a:cs typeface="Times New Roman" pitchFamily="18" charset="0"/>
              </a:rPr>
              <a:t>–March-May 2011 </a:t>
            </a:r>
            <a:r>
              <a:rPr lang="en-US" sz="1000" dirty="0">
                <a:cs typeface="Times New Roman" pitchFamily="18" charset="0"/>
              </a:rPr>
              <a:t>Hotel Horizons</a:t>
            </a:r>
            <a:r>
              <a:rPr lang="en-US" sz="1000" baseline="30000" dirty="0">
                <a:cs typeface="Times New Roman" pitchFamily="18" charset="0"/>
              </a:rPr>
              <a:t>®</a:t>
            </a:r>
            <a:r>
              <a:rPr lang="en-US" sz="1000" dirty="0">
                <a:cs typeface="Times New Roman" pitchFamily="18" charset="0"/>
              </a:rPr>
              <a:t> Report,  Smith Travel Research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87" name="Group 51"/>
          <p:cNvGraphicFramePr>
            <a:graphicFrameLocks noGrp="1"/>
          </p:cNvGraphicFramePr>
          <p:nvPr/>
        </p:nvGraphicFramePr>
        <p:xfrm>
          <a:off x="177800" y="1985963"/>
          <a:ext cx="8712199" cy="3888678"/>
        </p:xfrm>
        <a:graphic>
          <a:graphicData uri="http://schemas.openxmlformats.org/drawingml/2006/table">
            <a:tbl>
              <a:tblPr/>
              <a:tblGrid>
                <a:gridCol w="1492906"/>
                <a:gridCol w="1109999"/>
                <a:gridCol w="1132076"/>
                <a:gridCol w="1212687"/>
                <a:gridCol w="1254844"/>
                <a:gridCol w="1254844"/>
                <a:gridCol w="1254843"/>
              </a:tblGrid>
              <a:tr h="48736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rgbClr val="00808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2007</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2008</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2009</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kern="1200" cap="none" normalizeH="0" baseline="0" dirty="0" smtClean="0">
                          <a:ln>
                            <a:noFill/>
                          </a:ln>
                          <a:solidFill>
                            <a:schemeClr val="tx1"/>
                          </a:solidFill>
                          <a:effectLst/>
                          <a:latin typeface="Arial" pitchFamily="34" charset="0"/>
                          <a:ea typeface="+mn-ea"/>
                          <a:cs typeface="+mn-cs"/>
                        </a:rPr>
                        <a:t>2010</a:t>
                      </a:r>
                      <a:endParaRPr kumimoji="0" lang="en-US" sz="2400" b="1" i="0" u="none" strike="noStrike" kern="1200" cap="none" normalizeH="0" baseline="0" dirty="0" smtClean="0">
                        <a:ln>
                          <a:noFill/>
                        </a:ln>
                        <a:solidFill>
                          <a:schemeClr val="tx1"/>
                        </a:solidFill>
                        <a:effectLst/>
                        <a:latin typeface="Arial" pitchFamily="34" charset="0"/>
                        <a:ea typeface="+mn-ea"/>
                        <a:cs typeface="+mn-cs"/>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rgbClr val="FF0066"/>
                          </a:solidFill>
                          <a:effectLst/>
                          <a:latin typeface="Arial" pitchFamily="34" charset="0"/>
                        </a:rPr>
                        <a:t>2011</a:t>
                      </a:r>
                      <a:r>
                        <a:rPr kumimoji="0" lang="en-US" sz="2000" b="1" i="0" u="none" strike="noStrike" cap="none" normalizeH="0" baseline="0" dirty="0" smtClean="0">
                          <a:ln>
                            <a:noFill/>
                          </a:ln>
                          <a:solidFill>
                            <a:srgbClr val="FF0066"/>
                          </a:solidFill>
                          <a:effectLst/>
                          <a:latin typeface="Arial" pitchFamily="34" charset="0"/>
                        </a:rPr>
                        <a:t>F</a:t>
                      </a:r>
                      <a:endParaRPr kumimoji="0" lang="en-US" sz="1600" b="1" i="0" u="none" strike="noStrike" cap="none" normalizeH="0" baseline="0" dirty="0" smtClean="0">
                        <a:ln>
                          <a:noFill/>
                        </a:ln>
                        <a:solidFill>
                          <a:srgbClr val="FF0066"/>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Long-Term</a:t>
                      </a:r>
                    </a:p>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Average</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Occupancy</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65.3%</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61.6%</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55.9%</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61.8%</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61.9%</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66.8%</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1.8%</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5.6%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-9.4%</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+10.7%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0.2%</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ADR</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125.25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124.56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111.47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110.81</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115.79</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5.2%</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0.6%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10.5%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-0.6</a:t>
                      </a:r>
                      <a:r>
                        <a:rPr lang="en-US" sz="2000" b="1" i="0" u="none" strike="noStrike" dirty="0" smtClean="0">
                          <a:solidFill>
                            <a:srgbClr val="000000"/>
                          </a:solidFill>
                          <a:latin typeface="Arial"/>
                        </a:rPr>
                        <a:t>%</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4.5%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2.1</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RevPAR</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81.75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76.78</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62.26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68.52</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$71.72</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3.2%</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6.1%</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18.9%</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+10.1</a:t>
                      </a:r>
                      <a:r>
                        <a:rPr lang="en-US" sz="2000" b="1" i="0" u="none" strike="noStrike" dirty="0" smtClean="0">
                          <a:solidFill>
                            <a:srgbClr val="000000"/>
                          </a:solidFill>
                          <a:latin typeface="Arial"/>
                        </a:rPr>
                        <a:t>%</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4.7%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cs typeface="Arial" pitchFamily="34" charset="0"/>
                        </a:rPr>
                        <a:t>.6%</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bl>
          </a:graphicData>
        </a:graphic>
      </p:graphicFrame>
      <p:sp>
        <p:nvSpPr>
          <p:cNvPr id="71726" name="Rectangle 61"/>
          <p:cNvSpPr>
            <a:spLocks noGrp="1" noChangeArrowheads="1"/>
          </p:cNvSpPr>
          <p:nvPr>
            <p:ph type="title"/>
          </p:nvPr>
        </p:nvSpPr>
        <p:spPr/>
        <p:txBody>
          <a:bodyPr lIns="0" tIns="0" rIns="0" bIns="0" anchor="b">
            <a:noAutofit/>
          </a:bodyPr>
          <a:lstStyle/>
          <a:p>
            <a:pPr eaLnBrk="1" hangingPunct="1">
              <a:lnSpc>
                <a:spcPct val="110000"/>
              </a:lnSpc>
              <a:defRPr/>
            </a:pPr>
            <a:r>
              <a:rPr lang="en-US" sz="3600" b="1" dirty="0" smtClean="0">
                <a:cs typeface="Arial" pitchFamily="34" charset="0"/>
              </a:rPr>
              <a:t>Atlanta MSA</a:t>
            </a:r>
            <a:br>
              <a:rPr lang="en-US" sz="3600" b="1" dirty="0" smtClean="0">
                <a:cs typeface="Arial" pitchFamily="34" charset="0"/>
              </a:rPr>
            </a:br>
            <a:r>
              <a:rPr lang="en-US" sz="2400" b="1" dirty="0" smtClean="0">
                <a:cs typeface="Arial" pitchFamily="34" charset="0"/>
              </a:rPr>
              <a:t>Upper-Priced </a:t>
            </a:r>
            <a:r>
              <a:rPr lang="en-US" sz="2400" b="1" dirty="0" smtClean="0">
                <a:cs typeface="Arial" pitchFamily="34" charset="0"/>
              </a:rPr>
              <a:t>Hotels</a:t>
            </a:r>
            <a:endParaRPr lang="en-US" sz="2000" b="1" dirty="0" smtClean="0">
              <a:cs typeface="Arial" pitchFamily="34" charset="0"/>
            </a:endParaRPr>
          </a:p>
        </p:txBody>
      </p:sp>
      <p:sp>
        <p:nvSpPr>
          <p:cNvPr id="22582" name="Oval 75"/>
          <p:cNvSpPr>
            <a:spLocks noChangeArrowheads="1"/>
          </p:cNvSpPr>
          <p:nvPr/>
        </p:nvSpPr>
        <p:spPr bwMode="auto">
          <a:xfrm>
            <a:off x="7556500" y="1485900"/>
            <a:ext cx="1409700" cy="4533900"/>
          </a:xfrm>
          <a:prstGeom prst="ellipse">
            <a:avLst/>
          </a:prstGeom>
          <a:noFill/>
          <a:ln w="38100">
            <a:solidFill>
              <a:srgbClr val="FF0000"/>
            </a:solidFill>
            <a:round/>
            <a:headEnd/>
            <a:tailEnd/>
          </a:ln>
        </p:spPr>
        <p:txBody>
          <a:bodyPr wrap="none" anchor="ctr"/>
          <a:lstStyle/>
          <a:p>
            <a:pPr algn="ctr" eaLnBrk="0" hangingPunct="0"/>
            <a:endParaRPr lang="en-US"/>
          </a:p>
        </p:txBody>
      </p:sp>
      <p:sp>
        <p:nvSpPr>
          <p:cNvPr id="6" name="Rectangle 6"/>
          <p:cNvSpPr>
            <a:spLocks noChangeArrowheads="1"/>
          </p:cNvSpPr>
          <p:nvPr/>
        </p:nvSpPr>
        <p:spPr bwMode="auto">
          <a:xfrm>
            <a:off x="405376" y="6074553"/>
            <a:ext cx="8153400" cy="244475"/>
          </a:xfrm>
          <a:prstGeom prst="rect">
            <a:avLst/>
          </a:prstGeom>
          <a:noFill/>
          <a:ln w="9525">
            <a:noFill/>
            <a:miter lim="800000"/>
            <a:headEnd/>
            <a:tailEnd/>
          </a:ln>
        </p:spPr>
        <p:txBody>
          <a:bodyPr>
            <a:spAutoFit/>
          </a:bodyPr>
          <a:lstStyle/>
          <a:p>
            <a:pPr algn="ctr" eaLnBrk="0" hangingPunct="0">
              <a:spcBef>
                <a:spcPct val="50000"/>
              </a:spcBef>
              <a:buClr>
                <a:srgbClr val="800000"/>
              </a:buClr>
              <a:buSzPct val="100000"/>
            </a:pPr>
            <a:r>
              <a:rPr lang="en-US" sz="1000" dirty="0">
                <a:cs typeface="Times New Roman" pitchFamily="18" charset="0"/>
              </a:rPr>
              <a:t>Source: </a:t>
            </a:r>
            <a:r>
              <a:rPr lang="en-US" sz="1000" dirty="0" smtClean="0">
                <a:cs typeface="Times New Roman" pitchFamily="18" charset="0"/>
              </a:rPr>
              <a:t>PKF </a:t>
            </a:r>
            <a:r>
              <a:rPr lang="en-US" sz="1000" dirty="0">
                <a:cs typeface="Times New Roman" pitchFamily="18" charset="0"/>
              </a:rPr>
              <a:t>Hospitality Research </a:t>
            </a:r>
            <a:r>
              <a:rPr lang="en-US" sz="1000" dirty="0" smtClean="0">
                <a:cs typeface="Times New Roman" pitchFamily="18" charset="0"/>
              </a:rPr>
              <a:t>–March-May 2011 </a:t>
            </a:r>
            <a:r>
              <a:rPr lang="en-US" sz="1000" dirty="0">
                <a:cs typeface="Times New Roman" pitchFamily="18" charset="0"/>
              </a:rPr>
              <a:t>Hotel Horizons</a:t>
            </a:r>
            <a:r>
              <a:rPr lang="en-US" sz="1000" baseline="30000" dirty="0">
                <a:cs typeface="Times New Roman" pitchFamily="18" charset="0"/>
              </a:rPr>
              <a:t>®</a:t>
            </a:r>
            <a:r>
              <a:rPr lang="en-US" sz="1000" dirty="0">
                <a:cs typeface="Times New Roman" pitchFamily="18" charset="0"/>
              </a:rPr>
              <a:t> Report,  Smith Travel Research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0" name="Group 2"/>
          <p:cNvGraphicFramePr>
            <a:graphicFrameLocks noGrp="1"/>
          </p:cNvGraphicFramePr>
          <p:nvPr/>
        </p:nvGraphicFramePr>
        <p:xfrm>
          <a:off x="241300" y="2062163"/>
          <a:ext cx="8559798" cy="3888678"/>
        </p:xfrm>
        <a:graphic>
          <a:graphicData uri="http://schemas.openxmlformats.org/drawingml/2006/table">
            <a:tbl>
              <a:tblPr/>
              <a:tblGrid>
                <a:gridCol w="1466791"/>
                <a:gridCol w="1090582"/>
                <a:gridCol w="1070855"/>
                <a:gridCol w="1232892"/>
                <a:gridCol w="1232893"/>
                <a:gridCol w="1232893"/>
                <a:gridCol w="1232892"/>
              </a:tblGrid>
              <a:tr h="487363">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smtClean="0">
                        <a:ln>
                          <a:noFill/>
                        </a:ln>
                        <a:solidFill>
                          <a:srgbClr val="008080"/>
                        </a:solidFill>
                        <a:effectLst/>
                        <a:latin typeface="Arial"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2007</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2008</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chemeClr val="tx1"/>
                          </a:solidFill>
                          <a:effectLst/>
                          <a:latin typeface="Arial" pitchFamily="34" charset="0"/>
                        </a:rPr>
                        <a:t>2009</a:t>
                      </a:r>
                      <a:endParaRPr kumimoji="0" lang="en-US" sz="1600" b="1"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kern="1200" cap="none" normalizeH="0" baseline="0" dirty="0" smtClean="0">
                          <a:ln>
                            <a:noFill/>
                          </a:ln>
                          <a:solidFill>
                            <a:schemeClr val="tx1"/>
                          </a:solidFill>
                          <a:effectLst/>
                          <a:latin typeface="Arial" pitchFamily="34" charset="0"/>
                          <a:ea typeface="+mn-ea"/>
                          <a:cs typeface="+mn-cs"/>
                        </a:rPr>
                        <a:t>2010</a:t>
                      </a:r>
                      <a:endParaRPr kumimoji="0" lang="en-US" sz="2400" b="1" i="0" u="none" strike="noStrike" kern="1200" cap="none" normalizeH="0" baseline="0" dirty="0" smtClean="0">
                        <a:ln>
                          <a:noFill/>
                        </a:ln>
                        <a:solidFill>
                          <a:schemeClr val="tx1"/>
                        </a:solidFill>
                        <a:effectLst/>
                        <a:latin typeface="Arial" pitchFamily="34" charset="0"/>
                        <a:ea typeface="+mn-ea"/>
                        <a:cs typeface="+mn-cs"/>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400" b="1" i="0" u="none" strike="noStrike" cap="none" normalizeH="0" baseline="0" dirty="0" smtClean="0">
                          <a:ln>
                            <a:noFill/>
                          </a:ln>
                          <a:solidFill>
                            <a:srgbClr val="FF0066"/>
                          </a:solidFill>
                          <a:effectLst/>
                          <a:latin typeface="Arial" pitchFamily="34" charset="0"/>
                        </a:rPr>
                        <a:t>2011</a:t>
                      </a:r>
                      <a:r>
                        <a:rPr kumimoji="0" lang="en-US" sz="2000" b="1" i="0" u="none" strike="noStrike" cap="none" normalizeH="0" baseline="0" dirty="0" smtClean="0">
                          <a:ln>
                            <a:noFill/>
                          </a:ln>
                          <a:solidFill>
                            <a:srgbClr val="FF0066"/>
                          </a:solidFill>
                          <a:effectLst/>
                          <a:latin typeface="Arial" pitchFamily="34" charset="0"/>
                        </a:rPr>
                        <a:t>F</a:t>
                      </a:r>
                      <a:endParaRPr kumimoji="0" lang="en-US" sz="1600" b="1" i="0" u="none" strike="noStrike" cap="none" normalizeH="0" baseline="0" dirty="0" smtClean="0">
                        <a:ln>
                          <a:noFill/>
                        </a:ln>
                        <a:solidFill>
                          <a:srgbClr val="FF0066"/>
                        </a:solidFill>
                        <a:effectLst/>
                        <a:latin typeface="Arial" pitchFamily="34" charset="0"/>
                      </a:endParaRP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Arial" pitchFamily="34" charset="0"/>
                        </a:rPr>
                        <a:t>Long-Term</a:t>
                      </a:r>
                    </a:p>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Arial" pitchFamily="34" charset="0"/>
                        </a:rPr>
                        <a:t>Average</a:t>
                      </a:r>
                    </a:p>
                  </a:txBody>
                  <a:tcPr anchor="b"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Occupancy</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61.7%</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57.0%</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50.3%</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54.1%</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54.4%</a:t>
                      </a:r>
                      <a:endParaRPr lang="en-US" sz="2000" b="1" i="0" u="none" strike="noStrike" dirty="0">
                        <a:solidFill>
                          <a:srgbClr val="000000"/>
                        </a:solidFill>
                        <a:latin typeface="Arial"/>
                      </a:endParaRPr>
                    </a:p>
                  </a:txBody>
                  <a:tcPr marL="9525" marR="9525" marT="9525" marB="0" anchor="ctr">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60.7%</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3.0%</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7.6%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-11.7%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+7.7%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0.5%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ADR</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61.77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62.60</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57.64</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55.68</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57.35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5.9%</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1.3%</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7.9%</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-3.4%</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3.0%</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r h="485775">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800" b="1" i="0" u="none" strike="noStrike" cap="none" normalizeH="0" baseline="0" smtClean="0">
                          <a:ln>
                            <a:noFill/>
                          </a:ln>
                          <a:solidFill>
                            <a:schemeClr val="tx1"/>
                          </a:solidFill>
                          <a:effectLst/>
                          <a:latin typeface="Arial" pitchFamily="34" charset="0"/>
                        </a:rPr>
                        <a:t>RevPAR</a:t>
                      </a:r>
                    </a:p>
                  </a:txBody>
                  <a:tcPr anchor="ctr" horzOverflow="overflow">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38.08</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35.66</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28.98</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$30.14</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2000" b="1" i="0" u="none" strike="noStrike" dirty="0" smtClean="0">
                          <a:solidFill>
                            <a:srgbClr val="000000"/>
                          </a:solidFill>
                          <a:latin typeface="Arial"/>
                        </a:rPr>
                        <a:t>$31.21</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smtClean="0">
                          <a:ln>
                            <a:noFill/>
                          </a:ln>
                          <a:solidFill>
                            <a:schemeClr val="tx1"/>
                          </a:solidFill>
                          <a:effectLst/>
                          <a:latin typeface="Arial" pitchFamily="34" charset="0"/>
                        </a:rPr>
                        <a:t>-</a:t>
                      </a:r>
                    </a:p>
                  </a:txBody>
                  <a:tcPr anchor="ctr" horzOverflow="overflow">
                    <a:lnL>
                      <a:noFill/>
                    </a:lnL>
                    <a:lnR>
                      <a:noFill/>
                    </a:lnR>
                    <a:lnT>
                      <a:noFill/>
                    </a:lnT>
                    <a:lnB>
                      <a:noFill/>
                    </a:lnB>
                    <a:lnTlToBr>
                      <a:noFill/>
                    </a:lnTlToBr>
                    <a:lnBlToTr>
                      <a:noFill/>
                    </a:lnBlToTr>
                    <a:noFill/>
                  </a:tcPr>
                </a:tc>
              </a:tr>
              <a:tr h="487363">
                <a:tc>
                  <a:txBody>
                    <a:bodyPr/>
                    <a:lstStyle/>
                    <a:p>
                      <a:pPr marL="0" marR="0" lvl="0" indent="0" algn="r" defTabSz="914400" rtl="0" eaLnBrk="0" fontAlgn="base" latinLnBrk="0" hangingPunct="0">
                        <a:lnSpc>
                          <a:spcPct val="100000"/>
                        </a:lnSpc>
                        <a:spcBef>
                          <a:spcPct val="20000"/>
                        </a:spcBef>
                        <a:spcAft>
                          <a:spcPct val="0"/>
                        </a:spcAft>
                        <a:buClr>
                          <a:schemeClr val="tx2"/>
                        </a:buClr>
                        <a:buSzTx/>
                        <a:buFontTx/>
                        <a:buNone/>
                        <a:tabLst/>
                      </a:pPr>
                      <a:r>
                        <a:rPr kumimoji="0" lang="en-US" sz="1600" b="1" i="0" u="none" strike="noStrike" cap="none" normalizeH="0" baseline="0" smtClean="0">
                          <a:ln>
                            <a:noFill/>
                          </a:ln>
                          <a:solidFill>
                            <a:schemeClr val="tx1"/>
                          </a:solidFill>
                          <a:effectLst/>
                          <a:latin typeface="Arial" pitchFamily="34" charset="0"/>
                        </a:rPr>
                        <a:t>% Change</a:t>
                      </a:r>
                    </a:p>
                  </a:txBody>
                  <a:tcPr anchor="ctr" horzOverflow="overflow">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2.7%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a:solidFill>
                            <a:srgbClr val="000000"/>
                          </a:solidFill>
                          <a:latin typeface="Arial"/>
                        </a:rPr>
                        <a:t>-</a:t>
                      </a:r>
                      <a:r>
                        <a:rPr lang="en-US" sz="2000" b="1" i="0" u="none" strike="noStrike" dirty="0" smtClean="0">
                          <a:solidFill>
                            <a:srgbClr val="000000"/>
                          </a:solidFill>
                          <a:latin typeface="Arial"/>
                        </a:rPr>
                        <a:t>6.4%</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a:t>
                      </a:r>
                      <a:r>
                        <a:rPr lang="en-US" sz="2000" b="1" i="0" u="none" strike="noStrike" dirty="0" smtClean="0">
                          <a:solidFill>
                            <a:srgbClr val="000000"/>
                          </a:solidFill>
                          <a:latin typeface="Arial"/>
                        </a:rPr>
                        <a:t>18.7%</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+4.0%</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algn="ctr" fontAlgn="b"/>
                      <a:r>
                        <a:rPr lang="en-US" sz="2000" b="1" i="0" u="none" strike="noStrike" dirty="0" smtClean="0">
                          <a:solidFill>
                            <a:srgbClr val="000000"/>
                          </a:solidFill>
                          <a:latin typeface="Arial"/>
                        </a:rPr>
                        <a:t>3.5%</a:t>
                      </a:r>
                      <a:endParaRPr lang="en-US" sz="2000" b="1" i="0" u="none" strike="noStrike" dirty="0">
                        <a:solidFill>
                          <a:srgbClr val="000000"/>
                        </a:solidFill>
                        <a:latin typeface="Arial"/>
                      </a:endParaRPr>
                    </a:p>
                  </a:txBody>
                  <a:tcPr marL="9525" marR="9525" marT="9525" marB="0" anchor="ctr">
                    <a:lnL>
                      <a:noFill/>
                    </a:lnL>
                    <a:lnR>
                      <a:noFill/>
                    </a:lnR>
                    <a:lnT>
                      <a:noFill/>
                    </a:lnT>
                    <a:lnB>
                      <a:noFill/>
                    </a:lnB>
                    <a:lnTlToBr>
                      <a:noFill/>
                    </a:lnTlToBr>
                    <a:lnBlToTr>
                      <a:noFill/>
                    </a:lnBlToTr>
                    <a:solidFill>
                      <a:schemeClr val="hlink">
                        <a:alpha val="50195"/>
                      </a:schemeClr>
                    </a:solidFill>
                  </a:tcPr>
                </a:tc>
                <a:tc>
                  <a:txBody>
                    <a:bodyPr/>
                    <a:lstStyle/>
                    <a:p>
                      <a:pPr marL="0" marR="0" lvl="0" indent="0" algn="ctr" defTabSz="914400" rtl="0" eaLnBrk="1" fontAlgn="b" latinLnBrk="0" hangingPunct="1">
                        <a:lnSpc>
                          <a:spcPct val="100000"/>
                        </a:lnSpc>
                        <a:spcBef>
                          <a:spcPct val="20000"/>
                        </a:spcBef>
                        <a:spcAft>
                          <a:spcPct val="0"/>
                        </a:spcAft>
                        <a:buClrTx/>
                        <a:buSzTx/>
                        <a:buFont typeface="Webdings" pitchFamily="18"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a:t>
                      </a:r>
                      <a:r>
                        <a:rPr kumimoji="0" lang="en-US" sz="1800" b="1" i="0" u="none" strike="noStrike" cap="none" normalizeH="0" baseline="0" dirty="0" smtClean="0">
                          <a:ln>
                            <a:noFill/>
                          </a:ln>
                          <a:solidFill>
                            <a:schemeClr val="tx1"/>
                          </a:solidFill>
                          <a:effectLst/>
                          <a:latin typeface="Arial" pitchFamily="34" charset="0"/>
                          <a:cs typeface="Arial" pitchFamily="34" charset="0"/>
                        </a:rPr>
                        <a:t>1.5</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hlink">
                        <a:alpha val="50195"/>
                      </a:schemeClr>
                    </a:solidFill>
                  </a:tcPr>
                </a:tc>
              </a:tr>
            </a:tbl>
          </a:graphicData>
        </a:graphic>
      </p:graphicFrame>
      <p:sp>
        <p:nvSpPr>
          <p:cNvPr id="71726" name="Rectangle 61"/>
          <p:cNvSpPr>
            <a:spLocks noGrp="1" noChangeArrowheads="1"/>
          </p:cNvSpPr>
          <p:nvPr>
            <p:ph type="title"/>
          </p:nvPr>
        </p:nvSpPr>
        <p:spPr/>
        <p:txBody>
          <a:bodyPr lIns="0" tIns="0" rIns="0" bIns="0" anchor="b">
            <a:noAutofit/>
          </a:bodyPr>
          <a:lstStyle/>
          <a:p>
            <a:pPr eaLnBrk="1" hangingPunct="1">
              <a:lnSpc>
                <a:spcPct val="110000"/>
              </a:lnSpc>
              <a:defRPr/>
            </a:pPr>
            <a:r>
              <a:rPr lang="en-US" sz="3200" b="1" dirty="0" smtClean="0">
                <a:cs typeface="Arial" pitchFamily="34" charset="0"/>
              </a:rPr>
              <a:t>Atlanta MSA</a:t>
            </a:r>
            <a:r>
              <a:rPr lang="en-US" b="1" dirty="0" smtClean="0">
                <a:cs typeface="Arial" pitchFamily="34" charset="0"/>
              </a:rPr>
              <a:t/>
            </a:r>
            <a:br>
              <a:rPr lang="en-US" b="1" dirty="0" smtClean="0">
                <a:cs typeface="Arial" pitchFamily="34" charset="0"/>
              </a:rPr>
            </a:br>
            <a:r>
              <a:rPr lang="en-US" sz="2400" b="1" dirty="0" smtClean="0">
                <a:cs typeface="Arial" pitchFamily="34" charset="0"/>
              </a:rPr>
              <a:t>Lower-Priced </a:t>
            </a:r>
            <a:r>
              <a:rPr lang="en-US" sz="2400" b="1" dirty="0" smtClean="0">
                <a:cs typeface="Arial" pitchFamily="34" charset="0"/>
              </a:rPr>
              <a:t>Hotels</a:t>
            </a:r>
          </a:p>
        </p:txBody>
      </p:sp>
      <p:sp>
        <p:nvSpPr>
          <p:cNvPr id="23606" name="Oval 75"/>
          <p:cNvSpPr>
            <a:spLocks noChangeArrowheads="1"/>
          </p:cNvSpPr>
          <p:nvPr/>
        </p:nvSpPr>
        <p:spPr bwMode="auto">
          <a:xfrm>
            <a:off x="7518400" y="1778000"/>
            <a:ext cx="1358900" cy="4356100"/>
          </a:xfrm>
          <a:prstGeom prst="ellipse">
            <a:avLst/>
          </a:prstGeom>
          <a:noFill/>
          <a:ln w="38100">
            <a:solidFill>
              <a:srgbClr val="FF0000"/>
            </a:solidFill>
            <a:round/>
            <a:headEnd/>
            <a:tailEnd/>
          </a:ln>
        </p:spPr>
        <p:txBody>
          <a:bodyPr wrap="none" anchor="ctr"/>
          <a:lstStyle/>
          <a:p>
            <a:pPr algn="ctr" eaLnBrk="0" hangingPunct="0"/>
            <a:endParaRPr lang="en-US"/>
          </a:p>
        </p:txBody>
      </p:sp>
      <p:sp>
        <p:nvSpPr>
          <p:cNvPr id="6" name="Rectangle 6"/>
          <p:cNvSpPr>
            <a:spLocks noChangeArrowheads="1"/>
          </p:cNvSpPr>
          <p:nvPr/>
        </p:nvSpPr>
        <p:spPr bwMode="auto">
          <a:xfrm>
            <a:off x="405376" y="6074553"/>
            <a:ext cx="8153400" cy="244475"/>
          </a:xfrm>
          <a:prstGeom prst="rect">
            <a:avLst/>
          </a:prstGeom>
          <a:noFill/>
          <a:ln w="9525">
            <a:noFill/>
            <a:miter lim="800000"/>
            <a:headEnd/>
            <a:tailEnd/>
          </a:ln>
        </p:spPr>
        <p:txBody>
          <a:bodyPr>
            <a:spAutoFit/>
          </a:bodyPr>
          <a:lstStyle/>
          <a:p>
            <a:pPr algn="ctr" eaLnBrk="0" hangingPunct="0">
              <a:spcBef>
                <a:spcPct val="50000"/>
              </a:spcBef>
              <a:buClr>
                <a:srgbClr val="800000"/>
              </a:buClr>
              <a:buSzPct val="100000"/>
            </a:pPr>
            <a:r>
              <a:rPr lang="en-US" sz="1000" dirty="0">
                <a:cs typeface="Times New Roman" pitchFamily="18" charset="0"/>
              </a:rPr>
              <a:t>Source: </a:t>
            </a:r>
            <a:r>
              <a:rPr lang="en-US" sz="1000" dirty="0" smtClean="0">
                <a:cs typeface="Times New Roman" pitchFamily="18" charset="0"/>
              </a:rPr>
              <a:t>PKF </a:t>
            </a:r>
            <a:r>
              <a:rPr lang="en-US" sz="1000" dirty="0">
                <a:cs typeface="Times New Roman" pitchFamily="18" charset="0"/>
              </a:rPr>
              <a:t>Hospitality Research </a:t>
            </a:r>
            <a:r>
              <a:rPr lang="en-US" sz="1000" dirty="0" smtClean="0">
                <a:cs typeface="Times New Roman" pitchFamily="18" charset="0"/>
              </a:rPr>
              <a:t>–March-May 2011 </a:t>
            </a:r>
            <a:r>
              <a:rPr lang="en-US" sz="1000" dirty="0">
                <a:cs typeface="Times New Roman" pitchFamily="18" charset="0"/>
              </a:rPr>
              <a:t>Hotel Horizons</a:t>
            </a:r>
            <a:r>
              <a:rPr lang="en-US" sz="1000" baseline="30000" dirty="0">
                <a:cs typeface="Times New Roman" pitchFamily="18" charset="0"/>
              </a:rPr>
              <a:t>®</a:t>
            </a:r>
            <a:r>
              <a:rPr lang="en-US" sz="1000" dirty="0">
                <a:cs typeface="Times New Roman" pitchFamily="18" charset="0"/>
              </a:rPr>
              <a:t> Report,  Smith Travel Research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34963" y="152400"/>
            <a:ext cx="7415212" cy="811213"/>
          </a:xfrm>
        </p:spPr>
        <p:txBody>
          <a:bodyPr lIns="91435" tIns="45718" rIns="91435" bIns="45718"/>
          <a:lstStyle/>
          <a:p>
            <a:pPr eaLnBrk="1" hangingPunct="1">
              <a:defRPr/>
            </a:pPr>
            <a:r>
              <a:rPr lang="en-US" sz="4400" b="1" dirty="0" smtClean="0">
                <a:effectLst>
                  <a:outerShdw blurRad="38100" dist="38100" dir="2700000" algn="tl">
                    <a:srgbClr val="000000">
                      <a:alpha val="43137"/>
                    </a:srgbClr>
                  </a:outerShdw>
                </a:effectLst>
              </a:rPr>
              <a:t>Summary</a:t>
            </a:r>
            <a:endParaRPr lang="en-US" b="1" i="1" dirty="0" smtClean="0">
              <a:effectLst>
                <a:outerShdw blurRad="38100" dist="38100" dir="2700000" algn="tl">
                  <a:srgbClr val="C0C0C0"/>
                </a:outerShdw>
              </a:effectLst>
            </a:endParaRPr>
          </a:p>
        </p:txBody>
      </p:sp>
      <p:sp>
        <p:nvSpPr>
          <p:cNvPr id="445442" name="Slide Number Placeholder 3"/>
          <p:cNvSpPr>
            <a:spLocks noGrp="1"/>
          </p:cNvSpPr>
          <p:nvPr>
            <p:ph type="sldNum" sz="quarter" idx="12"/>
          </p:nvPr>
        </p:nvSpPr>
        <p:spPr bwMode="auto">
          <a:noFill/>
          <a:ln>
            <a:miter lim="800000"/>
            <a:headEnd/>
            <a:tailEnd/>
          </a:ln>
        </p:spPr>
        <p:txBody>
          <a:bodyPr/>
          <a:lstStyle/>
          <a:p>
            <a:fld id="{39193504-D749-48CC-9653-5A8862112A0C}" type="slidenum">
              <a:rPr lang="en-US" smtClean="0">
                <a:ea typeface="ＭＳ Ｐゴシック"/>
                <a:cs typeface="ＭＳ Ｐゴシック"/>
              </a:rPr>
              <a:pPr/>
              <a:t>29</a:t>
            </a:fld>
            <a:endParaRPr lang="en-US" smtClean="0">
              <a:ea typeface="ＭＳ Ｐゴシック"/>
              <a:cs typeface="ＭＳ Ｐゴシック"/>
            </a:endParaRPr>
          </a:p>
        </p:txBody>
      </p:sp>
      <p:sp>
        <p:nvSpPr>
          <p:cNvPr id="445443" name="Text Box 7"/>
          <p:cNvSpPr txBox="1">
            <a:spLocks noChangeArrowheads="1"/>
          </p:cNvSpPr>
          <p:nvPr/>
        </p:nvSpPr>
        <p:spPr bwMode="auto">
          <a:xfrm>
            <a:off x="5557838" y="2982913"/>
            <a:ext cx="2511425" cy="368300"/>
          </a:xfrm>
          <a:prstGeom prst="rect">
            <a:avLst/>
          </a:prstGeom>
          <a:noFill/>
          <a:ln w="9525">
            <a:noFill/>
            <a:miter lim="800000"/>
            <a:headEnd/>
            <a:tailEnd/>
          </a:ln>
        </p:spPr>
        <p:txBody>
          <a:bodyPr lIns="91435" tIns="45718" rIns="91435" bIns="45718">
            <a:spAutoFit/>
          </a:bodyPr>
          <a:lstStyle/>
          <a:p>
            <a:pPr>
              <a:spcBef>
                <a:spcPct val="50000"/>
              </a:spcBef>
            </a:pPr>
            <a:endParaRPr lang="en-US"/>
          </a:p>
        </p:txBody>
      </p:sp>
      <p:sp>
        <p:nvSpPr>
          <p:cNvPr id="7" name="Rectangle 3"/>
          <p:cNvSpPr txBox="1">
            <a:spLocks noChangeArrowheads="1"/>
          </p:cNvSpPr>
          <p:nvPr/>
        </p:nvSpPr>
        <p:spPr>
          <a:xfrm>
            <a:off x="334963" y="804863"/>
            <a:ext cx="8361362" cy="1511300"/>
          </a:xfrm>
          <a:prstGeom prst="rect">
            <a:avLst/>
          </a:prstGeom>
        </p:spPr>
        <p:txBody>
          <a:bodyPr lIns="91435" tIns="45718" rIns="91435" bIns="45718"/>
          <a:lstStyle/>
          <a:p>
            <a:pPr marL="742950" indent="-742950" defTabSz="652463">
              <a:spcBef>
                <a:spcPct val="20000"/>
              </a:spcBef>
              <a:buFont typeface="Arial" pitchFamily="34" charset="0"/>
              <a:buNone/>
              <a:defRPr/>
            </a:pPr>
            <a:endParaRPr lang="en-US" sz="3200" b="1" dirty="0">
              <a:effectLst>
                <a:outerShdw blurRad="38100" dist="38100" dir="2700000" algn="tl">
                  <a:srgbClr val="C0C0C0"/>
                </a:outerShdw>
              </a:effectLst>
              <a:latin typeface="Arial Italic" pitchFamily="-110" charset="0"/>
              <a:ea typeface="ＭＳ Ｐゴシック" pitchFamily="-111" charset="-128"/>
              <a:cs typeface="ＭＳ Ｐゴシック" pitchFamily="-111" charset="-128"/>
            </a:endParaRPr>
          </a:p>
          <a:p>
            <a:pPr marL="742950" indent="-742950" defTabSz="652463">
              <a:spcBef>
                <a:spcPct val="20000"/>
              </a:spcBef>
              <a:buFont typeface="Arial" pitchFamily="34" charset="0"/>
              <a:buNone/>
              <a:defRPr/>
            </a:pPr>
            <a:r>
              <a:rPr lang="en-US" sz="3200" b="1" dirty="0">
                <a:effectLst>
                  <a:outerShdw blurRad="38100" dist="38100" dir="2700000" algn="tl">
                    <a:srgbClr val="C0C0C0"/>
                  </a:outerShdw>
                </a:effectLst>
                <a:latin typeface="Arial Italic" pitchFamily="-110" charset="0"/>
                <a:ea typeface="ＭＳ Ｐゴシック" pitchFamily="-111" charset="-128"/>
                <a:cs typeface="ＭＳ Ｐゴシック" pitchFamily="-111" charset="-128"/>
              </a:rPr>
              <a:t>No Tailwinds Yet:</a:t>
            </a:r>
          </a:p>
          <a:p>
            <a:pPr marL="1085850" lvl="2" indent="-742950" defTabSz="652463" eaLnBrk="0" hangingPunct="0">
              <a:lnSpc>
                <a:spcPct val="150000"/>
              </a:lnSpc>
              <a:spcBef>
                <a:spcPct val="20000"/>
              </a:spcBef>
              <a:buFont typeface="Arial" pitchFamily="34" charset="0"/>
              <a:buNone/>
              <a:defRPr/>
            </a:pPr>
            <a:r>
              <a:rPr lang="en-US" sz="2800" b="1" dirty="0">
                <a:effectLst>
                  <a:outerShdw blurRad="38100" dist="38100" dir="2700000" algn="tl">
                    <a:srgbClr val="C0C0C0"/>
                  </a:outerShdw>
                </a:effectLst>
                <a:latin typeface="Arial Italic" pitchFamily="-110" charset="0"/>
                <a:ea typeface="ＭＳ Ｐゴシック" pitchFamily="-111" charset="-128"/>
                <a:cs typeface="+mn-cs"/>
              </a:rPr>
              <a:t>	* Persistent high levels of unemployment</a:t>
            </a:r>
          </a:p>
          <a:p>
            <a:pPr marL="1085850" lvl="2" indent="-742950" defTabSz="652463" eaLnBrk="0" hangingPunct="0">
              <a:lnSpc>
                <a:spcPct val="150000"/>
              </a:lnSpc>
              <a:spcBef>
                <a:spcPct val="20000"/>
              </a:spcBef>
              <a:buFont typeface="Arial" pitchFamily="34" charset="0"/>
              <a:buNone/>
              <a:defRPr/>
            </a:pPr>
            <a:r>
              <a:rPr lang="en-US" sz="2800" b="1" dirty="0">
                <a:effectLst>
                  <a:outerShdw blurRad="38100" dist="38100" dir="2700000" algn="tl">
                    <a:srgbClr val="C0C0C0"/>
                  </a:outerShdw>
                </a:effectLst>
                <a:latin typeface="Arial Italic" pitchFamily="-110" charset="0"/>
                <a:ea typeface="ＭＳ Ｐゴシック" pitchFamily="-111" charset="-128"/>
                <a:cs typeface="+mn-cs"/>
              </a:rPr>
              <a:t>	* Continued weakness in housing </a:t>
            </a:r>
          </a:p>
          <a:p>
            <a:pPr marL="1085850" lvl="2" indent="-742950" defTabSz="652463" eaLnBrk="0" hangingPunct="0">
              <a:lnSpc>
                <a:spcPct val="150000"/>
              </a:lnSpc>
              <a:spcBef>
                <a:spcPct val="20000"/>
              </a:spcBef>
              <a:buFont typeface="Arial" pitchFamily="34" charset="0"/>
              <a:buNone/>
              <a:defRPr/>
            </a:pPr>
            <a:r>
              <a:rPr lang="en-US" sz="2800" b="1" dirty="0">
                <a:effectLst>
                  <a:outerShdw blurRad="38100" dist="38100" dir="2700000" algn="tl">
                    <a:srgbClr val="C0C0C0"/>
                  </a:outerShdw>
                </a:effectLst>
                <a:latin typeface="Arial Italic" pitchFamily="-110" charset="0"/>
                <a:ea typeface="ＭＳ Ｐゴシック" pitchFamily="-111" charset="-128"/>
                <a:cs typeface="+mn-cs"/>
              </a:rPr>
              <a:t>	* Higher inflation lifts appeal of hotels</a:t>
            </a:r>
          </a:p>
          <a:p>
            <a:pPr marL="1085850" lvl="2" indent="-742950" defTabSz="652463" eaLnBrk="0" hangingPunct="0">
              <a:lnSpc>
                <a:spcPct val="150000"/>
              </a:lnSpc>
              <a:spcBef>
                <a:spcPct val="20000"/>
              </a:spcBef>
              <a:buFont typeface="Arial" pitchFamily="34" charset="0"/>
              <a:buNone/>
              <a:defRPr/>
            </a:pPr>
            <a:r>
              <a:rPr lang="en-US" sz="2800" b="1" dirty="0">
                <a:effectLst>
                  <a:outerShdw blurRad="38100" dist="38100" dir="2700000" algn="tl">
                    <a:srgbClr val="C0C0C0"/>
                  </a:outerShdw>
                </a:effectLst>
                <a:latin typeface="Arial Italic" pitchFamily="-110" charset="0"/>
                <a:ea typeface="ＭＳ Ｐゴシック" pitchFamily="-111" charset="-128"/>
                <a:cs typeface="+mn-cs"/>
              </a:rPr>
              <a:t>	</a:t>
            </a:r>
            <a:r>
              <a:rPr lang="en-US" sz="2800" b="1" dirty="0" smtClean="0">
                <a:effectLst>
                  <a:outerShdw blurRad="38100" dist="38100" dir="2700000" algn="tl">
                    <a:srgbClr val="C0C0C0"/>
                  </a:outerShdw>
                </a:effectLst>
                <a:latin typeface="Arial Italic" pitchFamily="-110" charset="0"/>
                <a:ea typeface="ＭＳ Ｐゴシック" pitchFamily="-111" charset="-128"/>
                <a:cs typeface="+mn-cs"/>
              </a:rPr>
              <a:t>* </a:t>
            </a:r>
            <a:r>
              <a:rPr lang="en-US" sz="2800" b="1" dirty="0">
                <a:effectLst>
                  <a:outerShdw blurRad="38100" dist="38100" dir="2700000" algn="tl">
                    <a:srgbClr val="C0C0C0"/>
                  </a:outerShdw>
                </a:effectLst>
                <a:latin typeface="Arial Italic" pitchFamily="-110" charset="0"/>
                <a:ea typeface="ＭＳ Ｐゴシック" pitchFamily="-111" charset="-128"/>
                <a:cs typeface="+mn-cs"/>
              </a:rPr>
              <a:t>Oil </a:t>
            </a:r>
            <a:r>
              <a:rPr lang="en-US" sz="2800" b="1" dirty="0" smtClean="0">
                <a:effectLst>
                  <a:outerShdw blurRad="38100" dist="38100" dir="2700000" algn="tl">
                    <a:srgbClr val="C0C0C0"/>
                  </a:outerShdw>
                </a:effectLst>
                <a:latin typeface="Arial Italic" pitchFamily="-110" charset="0"/>
                <a:ea typeface="ＭＳ Ｐゴシック" pitchFamily="-111" charset="-128"/>
                <a:cs typeface="+mn-cs"/>
              </a:rPr>
              <a:t>prices – a Bump on the Path.</a:t>
            </a:r>
            <a:endParaRPr lang="en-US" sz="2800" b="1" dirty="0">
              <a:effectLst>
                <a:outerShdw blurRad="38100" dist="38100" dir="2700000" algn="tl">
                  <a:srgbClr val="C0C0C0"/>
                </a:outerShdw>
              </a:effectLst>
              <a:latin typeface="Arial Italic" pitchFamily="-110" charset="0"/>
              <a:ea typeface="ＭＳ Ｐゴシック" pitchFamily="-111" charset="-128"/>
              <a:cs typeface="+mn-cs"/>
            </a:endParaRPr>
          </a:p>
          <a:p>
            <a:pPr marL="1085850" lvl="2" indent="-742950" defTabSz="652463" eaLnBrk="0" hangingPunct="0">
              <a:lnSpc>
                <a:spcPct val="150000"/>
              </a:lnSpc>
              <a:spcBef>
                <a:spcPct val="20000"/>
              </a:spcBef>
              <a:buFont typeface="Arial" pitchFamily="34" charset="0"/>
              <a:buNone/>
              <a:defRPr/>
            </a:pPr>
            <a:endParaRPr lang="en-US" sz="2800" b="1" dirty="0">
              <a:effectLst>
                <a:outerShdw blurRad="38100" dist="38100" dir="2700000" algn="tl">
                  <a:srgbClr val="C0C0C0"/>
                </a:outerShdw>
              </a:effectLst>
              <a:latin typeface="Arial Italic" pitchFamily="-110" charset="0"/>
              <a:ea typeface="ＭＳ Ｐゴシック" pitchFamily="-111" charset="-128"/>
              <a:cs typeface="+mn-cs"/>
            </a:endParaRPr>
          </a:p>
          <a:p>
            <a:pPr marL="1085850" lvl="2" indent="-742950" defTabSz="652463" eaLnBrk="0" hangingPunct="0">
              <a:lnSpc>
                <a:spcPct val="150000"/>
              </a:lnSpc>
              <a:spcBef>
                <a:spcPct val="20000"/>
              </a:spcBef>
              <a:buFont typeface="Arial" pitchFamily="34" charset="0"/>
              <a:buNone/>
              <a:defRPr/>
            </a:pPr>
            <a:endParaRPr lang="en-US" sz="2800" b="1" dirty="0">
              <a:effectLst>
                <a:outerShdw blurRad="38100" dist="38100" dir="2700000" algn="tl">
                  <a:srgbClr val="C0C0C0"/>
                </a:outerShdw>
              </a:effectLst>
              <a:latin typeface="Arial Italic" pitchFamily="-110" charset="0"/>
              <a:ea typeface="ＭＳ Ｐゴシック" pitchFamily="-111" charset="-128"/>
              <a:cs typeface="+mn-cs"/>
            </a:endParaRPr>
          </a:p>
          <a:p>
            <a:pPr marL="1085850" lvl="2" indent="-742950" defTabSz="652463" eaLnBrk="0" hangingPunct="0">
              <a:spcBef>
                <a:spcPct val="20000"/>
              </a:spcBef>
              <a:buFont typeface="Arial" pitchFamily="34" charset="0"/>
              <a:buNone/>
              <a:defRPr/>
            </a:pPr>
            <a:endParaRPr lang="en-US" sz="2400" b="1" dirty="0">
              <a:effectLst>
                <a:outerShdw blurRad="38100" dist="38100" dir="2700000" algn="tl">
                  <a:srgbClr val="C0C0C0"/>
                </a:outerShdw>
              </a:effectLst>
              <a:latin typeface="Arial Italic" pitchFamily="-110" charset="0"/>
              <a:ea typeface="ＭＳ Ｐゴシック" pitchFamily="-111" charset="-128"/>
              <a:cs typeface="+mn-cs"/>
            </a:endParaRPr>
          </a:p>
          <a:p>
            <a:pPr marL="1085850" lvl="2" indent="-742950" defTabSz="652463" eaLnBrk="0" hangingPunct="0">
              <a:spcBef>
                <a:spcPct val="20000"/>
              </a:spcBef>
              <a:buFont typeface="Arial" pitchFamily="34" charset="0"/>
              <a:buNone/>
              <a:defRPr/>
            </a:pPr>
            <a:endParaRPr lang="en-US" sz="2400" b="1" dirty="0">
              <a:effectLst>
                <a:outerShdw blurRad="38100" dist="38100" dir="2700000" algn="tl">
                  <a:srgbClr val="C0C0C0"/>
                </a:outerShdw>
              </a:effectLst>
              <a:latin typeface="Arial Italic" pitchFamily="-110" charset="0"/>
              <a:ea typeface="ＭＳ Ｐゴシック" pitchFamily="-111" charset="-128"/>
              <a:cs typeface="+mn-cs"/>
            </a:endParaRPr>
          </a:p>
          <a:p>
            <a:pPr marL="1085850" lvl="2" indent="-742950" defTabSz="652463" eaLnBrk="0" hangingPunct="0">
              <a:spcBef>
                <a:spcPct val="20000"/>
              </a:spcBef>
              <a:buFont typeface="Arial" pitchFamily="34" charset="0"/>
              <a:buNone/>
              <a:defRPr/>
            </a:pPr>
            <a:endParaRPr lang="en-US" sz="2400" b="1" dirty="0">
              <a:effectLst>
                <a:outerShdw blurRad="38100" dist="38100" dir="2700000" algn="tl">
                  <a:srgbClr val="C0C0C0"/>
                </a:outerShdw>
              </a:effectLst>
              <a:latin typeface="Arial Italic" pitchFamily="-110" charset="0"/>
              <a:ea typeface="ＭＳ Ｐゴシック" pitchFamily="-111" charset="-128"/>
              <a:cs typeface="+mn-cs"/>
            </a:endParaRPr>
          </a:p>
        </p:txBody>
      </p:sp>
      <p:pic>
        <p:nvPicPr>
          <p:cNvPr id="10" name="Picture 2"/>
          <p:cNvPicPr>
            <a:picLocks noChangeAspect="1" noChangeArrowheads="1"/>
          </p:cNvPicPr>
          <p:nvPr/>
        </p:nvPicPr>
        <p:blipFill>
          <a:blip r:embed="rId3" cstate="print"/>
          <a:srcRect/>
          <a:stretch>
            <a:fillRect/>
          </a:stretch>
        </p:blipFill>
        <p:spPr bwMode="auto">
          <a:xfrm>
            <a:off x="8083877" y="5120640"/>
            <a:ext cx="755878" cy="755878"/>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par>
                                <p:cTn id="33" presetID="8"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amond(in)">
                                      <p:cBhvr>
                                        <p:cTn id="3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5557838" y="2982913"/>
            <a:ext cx="2511425" cy="442912"/>
          </a:xfrm>
          <a:prstGeom prst="rect">
            <a:avLst/>
          </a:prstGeom>
          <a:noFill/>
          <a:ln w="9525">
            <a:noFill/>
            <a:miter lim="800000"/>
            <a:headEnd/>
            <a:tailEnd/>
          </a:ln>
        </p:spPr>
        <p:txBody>
          <a:bodyPr lIns="91435" tIns="45718" rIns="91435" bIns="45718">
            <a:spAutoFit/>
          </a:bodyPr>
          <a:lstStyle/>
          <a:p>
            <a:pPr defTabSz="457200">
              <a:spcBef>
                <a:spcPct val="50000"/>
              </a:spcBef>
            </a:pPr>
            <a:endParaRPr lang="en-US">
              <a:ea typeface="ＭＳ Ｐゴシック"/>
              <a:cs typeface="ＭＳ Ｐゴシック"/>
            </a:endParaRPr>
          </a:p>
        </p:txBody>
      </p:sp>
      <p:sp>
        <p:nvSpPr>
          <p:cNvPr id="8" name="Rectangle 2"/>
          <p:cNvSpPr>
            <a:spLocks noGrp="1" noChangeArrowheads="1"/>
          </p:cNvSpPr>
          <p:nvPr>
            <p:ph type="title"/>
          </p:nvPr>
        </p:nvSpPr>
        <p:spPr>
          <a:xfrm>
            <a:off x="334964" y="269358"/>
            <a:ext cx="7415666" cy="811213"/>
          </a:xfrm>
          <a:prstGeom prst="rect">
            <a:avLst/>
          </a:prstGeom>
        </p:spPr>
        <p:txBody>
          <a:bodyPr lIns="91435" tIns="45718" rIns="91435" bIns="45718" anchor="t"/>
          <a:lstStyle/>
          <a:p>
            <a:pPr eaLnBrk="1" hangingPunct="1">
              <a:defRPr/>
            </a:pPr>
            <a:r>
              <a:rPr lang="en-US" sz="4000" dirty="0" smtClean="0">
                <a:effectLst>
                  <a:outerShdw blurRad="38100" dist="38100" dir="2700000" algn="tl">
                    <a:srgbClr val="000000">
                      <a:alpha val="43137"/>
                    </a:srgbClr>
                  </a:outerShdw>
                </a:effectLst>
                <a:latin typeface="Arial Bold" pitchFamily="-110" charset="0"/>
                <a:cs typeface="Arial Bold" pitchFamily="-110" charset="0"/>
              </a:rPr>
              <a:t>Answer:</a:t>
            </a:r>
          </a:p>
        </p:txBody>
      </p:sp>
      <p:sp>
        <p:nvSpPr>
          <p:cNvPr id="7" name="Slide Number Placeholder 3"/>
          <p:cNvSpPr>
            <a:spLocks noGrp="1"/>
          </p:cNvSpPr>
          <p:nvPr>
            <p:ph type="sldNum" sz="quarter" idx="4294967295"/>
          </p:nvPr>
        </p:nvSpPr>
        <p:spPr>
          <a:xfrm>
            <a:off x="8505592" y="6404095"/>
            <a:ext cx="438150" cy="365125"/>
          </a:xfrm>
          <a:prstGeom prst="rect">
            <a:avLst/>
          </a:prstGeom>
        </p:spPr>
        <p:txBody>
          <a:bodyPr/>
          <a:lstStyle/>
          <a:p>
            <a:pPr>
              <a:defRPr/>
            </a:pPr>
            <a:fld id="{C2B4ECA3-A25C-465A-9BF5-87CB1B4774A2}" type="slidenum">
              <a:rPr lang="en-US"/>
              <a:pPr>
                <a:defRPr/>
              </a:pPr>
              <a:t>3</a:t>
            </a:fld>
            <a:endParaRPr lang="en-US"/>
          </a:p>
        </p:txBody>
      </p:sp>
      <p:graphicFrame>
        <p:nvGraphicFramePr>
          <p:cNvPr id="12" name="Diagram 11"/>
          <p:cNvGraphicFramePr/>
          <p:nvPr/>
        </p:nvGraphicFramePr>
        <p:xfrm>
          <a:off x="1233391" y="1945758"/>
          <a:ext cx="7081283" cy="3593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2211572" y="5996763"/>
            <a:ext cx="5167423" cy="400110"/>
          </a:xfrm>
          <a:prstGeom prst="rect">
            <a:avLst/>
          </a:prstGeom>
          <a:noFill/>
        </p:spPr>
        <p:txBody>
          <a:bodyPr wrap="square" rtlCol="0">
            <a:spAutoFit/>
          </a:bodyPr>
          <a:lstStyle/>
          <a:p>
            <a:pPr algn="ctr"/>
            <a:r>
              <a:rPr lang="en-US" sz="2000" b="1" dirty="0" smtClean="0"/>
              <a:t>* Last said in </a:t>
            </a:r>
            <a:r>
              <a:rPr lang="en-US" sz="2000" b="1" dirty="0" smtClean="0">
                <a:solidFill>
                  <a:srgbClr val="00B050"/>
                </a:solidFill>
              </a:rPr>
              <a:t>2006</a:t>
            </a:r>
            <a:r>
              <a:rPr lang="en-US" sz="2000" b="1" dirty="0" smtClean="0"/>
              <a:t>.</a:t>
            </a:r>
            <a:endParaRPr lang="en-US"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itle 6"/>
          <p:cNvSpPr>
            <a:spLocks noGrp="1"/>
          </p:cNvSpPr>
          <p:nvPr>
            <p:ph type="ctrTitle"/>
          </p:nvPr>
        </p:nvSpPr>
        <p:spPr>
          <a:xfrm>
            <a:off x="606425" y="6284913"/>
            <a:ext cx="7772400" cy="573087"/>
          </a:xfrm>
        </p:spPr>
        <p:txBody>
          <a:bodyPr/>
          <a:lstStyle/>
          <a:p>
            <a:pPr eaLnBrk="1" hangingPunct="1"/>
            <a:r>
              <a:rPr lang="en-US" sz="2400" dirty="0"/>
              <a:t>Thank you for your time.</a:t>
            </a:r>
            <a:br>
              <a:rPr lang="en-US" sz="2400" dirty="0"/>
            </a:br>
            <a:r>
              <a:rPr lang="en-US" sz="2400" dirty="0"/>
              <a:t/>
            </a:r>
            <a:br>
              <a:rPr lang="en-US" sz="2400" dirty="0"/>
            </a:br>
            <a:r>
              <a:rPr lang="en-US" sz="2400" dirty="0"/>
              <a:t/>
            </a:r>
            <a:br>
              <a:rPr lang="en-US" sz="2400" dirty="0"/>
            </a:br>
            <a:endParaRPr lang="en-US" sz="2400" dirty="0"/>
          </a:p>
        </p:txBody>
      </p:sp>
      <p:sp>
        <p:nvSpPr>
          <p:cNvPr id="447491" name="Slide Number Placeholder 3"/>
          <p:cNvSpPr txBox="1">
            <a:spLocks/>
          </p:cNvSpPr>
          <p:nvPr/>
        </p:nvSpPr>
        <p:spPr bwMode="auto">
          <a:xfrm>
            <a:off x="8505825" y="6403975"/>
            <a:ext cx="438150" cy="365125"/>
          </a:xfrm>
          <a:prstGeom prst="rect">
            <a:avLst/>
          </a:prstGeom>
          <a:noFill/>
          <a:ln w="9525">
            <a:noFill/>
            <a:miter lim="800000"/>
            <a:headEnd/>
            <a:tailEnd/>
          </a:ln>
        </p:spPr>
        <p:txBody>
          <a:bodyPr/>
          <a:lstStyle/>
          <a:p>
            <a:fld id="{57BF66B5-9B49-4616-A9EC-EB50CB10E595}" type="slidenum">
              <a:rPr lang="en-US" sz="1200"/>
              <a:pPr/>
              <a:t>30</a:t>
            </a:fld>
            <a:endParaRPr lang="en-US" sz="1200"/>
          </a:p>
        </p:txBody>
      </p:sp>
      <p:pic>
        <p:nvPicPr>
          <p:cNvPr id="447494" name="Picture 6" descr="Cover for Thumbnail 3-23-11"/>
          <p:cNvPicPr>
            <a:picLocks noChangeAspect="1" noChangeArrowheads="1"/>
          </p:cNvPicPr>
          <p:nvPr/>
        </p:nvPicPr>
        <p:blipFill>
          <a:blip r:embed="rId2" cstate="print"/>
          <a:srcRect/>
          <a:stretch>
            <a:fillRect/>
          </a:stretch>
        </p:blipFill>
        <p:spPr bwMode="auto">
          <a:xfrm>
            <a:off x="700088" y="2282825"/>
            <a:ext cx="2733675" cy="35417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5557838" y="2982913"/>
            <a:ext cx="2511425" cy="442912"/>
          </a:xfrm>
          <a:prstGeom prst="rect">
            <a:avLst/>
          </a:prstGeom>
          <a:noFill/>
          <a:ln w="9525">
            <a:noFill/>
            <a:miter lim="800000"/>
            <a:headEnd/>
            <a:tailEnd/>
          </a:ln>
        </p:spPr>
        <p:txBody>
          <a:bodyPr lIns="91435" tIns="45718" rIns="91435" bIns="45718">
            <a:spAutoFit/>
          </a:bodyPr>
          <a:lstStyle/>
          <a:p>
            <a:pPr defTabSz="457200">
              <a:spcBef>
                <a:spcPct val="50000"/>
              </a:spcBef>
            </a:pPr>
            <a:endParaRPr lang="en-US">
              <a:ea typeface="ＭＳ Ｐゴシック"/>
              <a:cs typeface="ＭＳ Ｐゴシック"/>
            </a:endParaRPr>
          </a:p>
        </p:txBody>
      </p:sp>
      <p:graphicFrame>
        <p:nvGraphicFramePr>
          <p:cNvPr id="9" name="Diagram 8"/>
          <p:cNvGraphicFramePr/>
          <p:nvPr/>
        </p:nvGraphicFramePr>
        <p:xfrm>
          <a:off x="233916" y="1207008"/>
          <a:ext cx="8771861"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2"/>
          <p:cNvSpPr>
            <a:spLocks noGrp="1" noChangeArrowheads="1"/>
          </p:cNvSpPr>
          <p:nvPr>
            <p:ph type="title"/>
          </p:nvPr>
        </p:nvSpPr>
        <p:spPr>
          <a:xfrm>
            <a:off x="334964" y="269358"/>
            <a:ext cx="7415666" cy="811213"/>
          </a:xfrm>
          <a:prstGeom prst="rect">
            <a:avLst/>
          </a:prstGeom>
        </p:spPr>
        <p:txBody>
          <a:bodyPr lIns="91435" tIns="45718" rIns="91435" bIns="45718" anchor="t"/>
          <a:lstStyle/>
          <a:p>
            <a:pPr eaLnBrk="1" hangingPunct="1">
              <a:defRPr/>
            </a:pPr>
            <a:r>
              <a:rPr lang="en-US" sz="3200" dirty="0" smtClean="0">
                <a:effectLst>
                  <a:outerShdw blurRad="38100" dist="38100" dir="2700000" algn="tl">
                    <a:srgbClr val="000000">
                      <a:alpha val="43137"/>
                    </a:srgbClr>
                  </a:outerShdw>
                </a:effectLst>
                <a:latin typeface="Arial Bold" pitchFamily="-110" charset="0"/>
                <a:cs typeface="Arial Bold" pitchFamily="-110" charset="0"/>
              </a:rPr>
              <a:t>Questions We Have Been Asking:</a:t>
            </a:r>
            <a:endParaRPr lang="en-US" sz="3200" dirty="0" smtClean="0">
              <a:effectLst>
                <a:outerShdw blurRad="38100" dist="38100" dir="2700000" algn="tl">
                  <a:srgbClr val="000000">
                    <a:alpha val="43137"/>
                  </a:srgbClr>
                </a:outerShdw>
              </a:effectLst>
              <a:latin typeface="Arial Bold" pitchFamily="-110" charset="0"/>
              <a:cs typeface="Arial Bold" pitchFamily="-110" charset="0"/>
            </a:endParaRPr>
          </a:p>
        </p:txBody>
      </p:sp>
      <p:sp>
        <p:nvSpPr>
          <p:cNvPr id="7" name="Slide Number Placeholder 3"/>
          <p:cNvSpPr>
            <a:spLocks noGrp="1"/>
          </p:cNvSpPr>
          <p:nvPr>
            <p:ph type="sldNum" sz="quarter" idx="4294967295"/>
          </p:nvPr>
        </p:nvSpPr>
        <p:spPr>
          <a:xfrm>
            <a:off x="8505592" y="6404095"/>
            <a:ext cx="438150" cy="365125"/>
          </a:xfrm>
          <a:prstGeom prst="rect">
            <a:avLst/>
          </a:prstGeom>
        </p:spPr>
        <p:txBody>
          <a:bodyPr/>
          <a:lstStyle/>
          <a:p>
            <a:pPr>
              <a:defRPr/>
            </a:pPr>
            <a:fld id="{C2B4ECA3-A25C-465A-9BF5-87CB1B4774A2}" type="slidenum">
              <a:rPr lang="en-US"/>
              <a:pPr>
                <a:defRPr/>
              </a:pPr>
              <a:t>4</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2"/>
          <p:cNvSpPr>
            <a:spLocks noChangeShapeType="1"/>
          </p:cNvSpPr>
          <p:nvPr/>
        </p:nvSpPr>
        <p:spPr bwMode="auto">
          <a:xfrm>
            <a:off x="1343025" y="3211513"/>
            <a:ext cx="6929438" cy="33337"/>
          </a:xfrm>
          <a:prstGeom prst="line">
            <a:avLst/>
          </a:prstGeom>
          <a:noFill/>
          <a:ln w="25400">
            <a:solidFill>
              <a:srgbClr val="505050"/>
            </a:solidFill>
            <a:prstDash val="dash"/>
            <a:round/>
            <a:headEnd/>
            <a:tailEn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51" name="Line 3"/>
          <p:cNvSpPr>
            <a:spLocks noChangeShapeType="1"/>
          </p:cNvSpPr>
          <p:nvPr/>
        </p:nvSpPr>
        <p:spPr bwMode="auto">
          <a:xfrm flipH="1">
            <a:off x="1925638" y="2398713"/>
            <a:ext cx="484187" cy="346075"/>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19460" name="AutoShape 4"/>
          <p:cNvSpPr>
            <a:spLocks noGrp="1" noChangeArrowheads="1"/>
          </p:cNvSpPr>
          <p:nvPr>
            <p:ph type="title"/>
          </p:nvPr>
        </p:nvSpPr>
        <p:spPr>
          <a:xfrm>
            <a:off x="139891" y="323088"/>
            <a:ext cx="7415212" cy="811213"/>
          </a:xfrm>
          <a:prstGeom prst="roundRect">
            <a:avLst>
              <a:gd name="adj" fmla="val 21667"/>
            </a:avLst>
          </a:prstGeom>
        </p:spPr>
        <p:txBody>
          <a:bodyPr lIns="91435" tIns="45718" rIns="91435" bIns="45718" anchor="t"/>
          <a:lstStyle/>
          <a:p>
            <a:pPr eaLnBrk="1" hangingPunct="1">
              <a:defRPr/>
            </a:pPr>
            <a:r>
              <a:rPr lang="en-US" altLang="ko-KR" sz="4000" b="1" dirty="0" smtClean="0">
                <a:effectLst>
                  <a:outerShdw blurRad="38100" dist="38100" dir="2700000" algn="tl">
                    <a:srgbClr val="000000">
                      <a:alpha val="43137"/>
                    </a:srgbClr>
                  </a:outerShdw>
                </a:effectLst>
                <a:ea typeface="Gulim" pitchFamily="34" charset="-127"/>
              </a:rPr>
              <a:t>The Hotel Market  Cycle</a:t>
            </a:r>
            <a:endParaRPr lang="en-US" altLang="ko-KR" sz="4400" b="1" dirty="0" smtClean="0">
              <a:effectLst>
                <a:outerShdw blurRad="38100" dist="38100" dir="2700000" algn="tl">
                  <a:srgbClr val="000000">
                    <a:alpha val="43137"/>
                  </a:srgbClr>
                </a:outerShdw>
              </a:effectLst>
              <a:ea typeface="Gulim" pitchFamily="34" charset="-127"/>
            </a:endParaRPr>
          </a:p>
        </p:txBody>
      </p:sp>
      <p:sp>
        <p:nvSpPr>
          <p:cNvPr id="304132" name="Slide Number Placeholder 3"/>
          <p:cNvSpPr>
            <a:spLocks noGrp="1"/>
          </p:cNvSpPr>
          <p:nvPr>
            <p:ph type="sldNum" sz="quarter" idx="12"/>
          </p:nvPr>
        </p:nvSpPr>
        <p:spPr bwMode="auto">
          <a:noFill/>
          <a:ln>
            <a:miter lim="800000"/>
            <a:headEnd/>
            <a:tailEnd/>
          </a:ln>
        </p:spPr>
        <p:txBody>
          <a:bodyPr/>
          <a:lstStyle/>
          <a:p>
            <a:fld id="{105B8FC1-CECA-47A4-AE86-F85C5546C382}" type="slidenum">
              <a:rPr lang="en-US" smtClean="0">
                <a:ea typeface="ＭＳ Ｐゴシック"/>
                <a:cs typeface="ＭＳ Ｐゴシック"/>
              </a:rPr>
              <a:pPr/>
              <a:t>5</a:t>
            </a:fld>
            <a:endParaRPr lang="en-US" smtClean="0">
              <a:ea typeface="ＭＳ Ｐゴシック"/>
              <a:cs typeface="ＭＳ Ｐゴシック"/>
            </a:endParaRPr>
          </a:p>
        </p:txBody>
      </p:sp>
      <p:sp>
        <p:nvSpPr>
          <p:cNvPr id="2" name="Line 5"/>
          <p:cNvSpPr>
            <a:spLocks noChangeShapeType="1"/>
          </p:cNvSpPr>
          <p:nvPr/>
        </p:nvSpPr>
        <p:spPr bwMode="auto">
          <a:xfrm>
            <a:off x="1292225" y="2979738"/>
            <a:ext cx="7013575" cy="3175"/>
          </a:xfrm>
          <a:prstGeom prst="line">
            <a:avLst/>
          </a:prstGeom>
          <a:noFill/>
          <a:ln w="25400">
            <a:solidFill>
              <a:srgbClr val="505050"/>
            </a:solidFill>
            <a:round/>
            <a:headEnd/>
            <a:tailEn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54" name="Text Box 6"/>
          <p:cNvSpPr txBox="1">
            <a:spLocks noChangeArrowheads="1"/>
          </p:cNvSpPr>
          <p:nvPr/>
        </p:nvSpPr>
        <p:spPr bwMode="auto">
          <a:xfrm>
            <a:off x="1712913" y="1801813"/>
            <a:ext cx="1171575" cy="460375"/>
          </a:xfrm>
          <a:prstGeom prst="rect">
            <a:avLst/>
          </a:prstGeom>
          <a:noFill/>
          <a:ln w="9525">
            <a:noFill/>
            <a:miter lim="800000"/>
            <a:headEnd/>
            <a:tailEnd/>
          </a:ln>
        </p:spPr>
        <p:txBody>
          <a:bodyPr lIns="91435" tIns="45718" rIns="91435" bIns="45718">
            <a:spAutoFit/>
          </a:bodyPr>
          <a:lstStyle/>
          <a:p>
            <a:pPr algn="ctr" eaLnBrk="0" hangingPunct="0">
              <a:defRPr/>
            </a:pPr>
            <a:r>
              <a:rPr lang="en-US" altLang="ko-KR" sz="1200" b="1">
                <a:solidFill>
                  <a:schemeClr val="tx1">
                    <a:lumMod val="50000"/>
                  </a:schemeClr>
                </a:solidFill>
                <a:ea typeface="Gulim" pitchFamily="34" charset="-127"/>
                <a:cs typeface="+mn-cs"/>
              </a:rPr>
              <a:t>Rapid Development</a:t>
            </a:r>
          </a:p>
        </p:txBody>
      </p:sp>
      <p:sp>
        <p:nvSpPr>
          <p:cNvPr id="27655" name="Text Box 7"/>
          <p:cNvSpPr txBox="1">
            <a:spLocks noChangeArrowheads="1"/>
          </p:cNvSpPr>
          <p:nvPr/>
        </p:nvSpPr>
        <p:spPr bwMode="auto">
          <a:xfrm>
            <a:off x="2085975" y="4176713"/>
            <a:ext cx="1158875" cy="646112"/>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a:solidFill>
                  <a:schemeClr val="tx1">
                    <a:lumMod val="50000"/>
                  </a:schemeClr>
                </a:solidFill>
                <a:ea typeface="Gulim" pitchFamily="34" charset="-127"/>
                <a:cs typeface="+mn-cs"/>
              </a:rPr>
              <a:t>Occupancy Declines, ADR Follows</a:t>
            </a:r>
          </a:p>
        </p:txBody>
      </p:sp>
      <p:sp>
        <p:nvSpPr>
          <p:cNvPr id="27656" name="Text Box 8"/>
          <p:cNvSpPr txBox="1">
            <a:spLocks noChangeArrowheads="1"/>
          </p:cNvSpPr>
          <p:nvPr/>
        </p:nvSpPr>
        <p:spPr bwMode="auto">
          <a:xfrm>
            <a:off x="3657600" y="5732463"/>
            <a:ext cx="1225550" cy="646112"/>
          </a:xfrm>
          <a:prstGeom prst="rect">
            <a:avLst/>
          </a:prstGeom>
          <a:noFill/>
          <a:ln w="9525">
            <a:noFill/>
            <a:miter lim="800000"/>
            <a:headEnd/>
            <a:tailEnd/>
          </a:ln>
        </p:spPr>
        <p:txBody>
          <a:bodyPr lIns="91435" tIns="45718" rIns="91435" bIns="45718">
            <a:spAutoFit/>
          </a:bodyPr>
          <a:lstStyle/>
          <a:p>
            <a:pPr algn="ctr" eaLnBrk="0" hangingPunct="0">
              <a:defRPr/>
            </a:pPr>
            <a:r>
              <a:rPr lang="en-US" altLang="ko-KR" sz="1200" b="1">
                <a:solidFill>
                  <a:schemeClr val="tx1">
                    <a:lumMod val="50000"/>
                  </a:schemeClr>
                </a:solidFill>
                <a:ea typeface="Gulim" pitchFamily="34" charset="-127"/>
                <a:cs typeface="+mn-cs"/>
              </a:rPr>
              <a:t>Development at Minimum Levels</a:t>
            </a:r>
          </a:p>
        </p:txBody>
      </p:sp>
      <p:sp>
        <p:nvSpPr>
          <p:cNvPr id="27657" name="Text Box 9"/>
          <p:cNvSpPr txBox="1">
            <a:spLocks noChangeArrowheads="1"/>
          </p:cNvSpPr>
          <p:nvPr/>
        </p:nvSpPr>
        <p:spPr bwMode="auto">
          <a:xfrm>
            <a:off x="2884488" y="2101850"/>
            <a:ext cx="1289050" cy="646113"/>
          </a:xfrm>
          <a:prstGeom prst="rect">
            <a:avLst/>
          </a:prstGeom>
          <a:noFill/>
          <a:ln w="9525">
            <a:noFill/>
            <a:miter lim="800000"/>
            <a:headEnd/>
            <a:tailEnd/>
          </a:ln>
        </p:spPr>
        <p:txBody>
          <a:bodyPr lIns="91435" tIns="45718" rIns="91435" bIns="45718">
            <a:spAutoFit/>
          </a:bodyPr>
          <a:lstStyle/>
          <a:p>
            <a:pPr algn="ctr" eaLnBrk="0" hangingPunct="0">
              <a:spcBef>
                <a:spcPct val="50000"/>
              </a:spcBef>
              <a:defRPr/>
            </a:pPr>
            <a:r>
              <a:rPr lang="en-US" altLang="ko-KR" sz="1200" b="1">
                <a:solidFill>
                  <a:schemeClr val="tx1">
                    <a:lumMod val="50000"/>
                  </a:schemeClr>
                </a:solidFill>
                <a:ea typeface="Gulim" pitchFamily="34" charset="-127"/>
                <a:cs typeface="+mn-cs"/>
              </a:rPr>
              <a:t>Lodging Decline, Leads Other Sectors</a:t>
            </a:r>
          </a:p>
        </p:txBody>
      </p:sp>
      <p:sp>
        <p:nvSpPr>
          <p:cNvPr id="27658" name="Text Box 10"/>
          <p:cNvSpPr txBox="1">
            <a:spLocks noChangeArrowheads="1"/>
          </p:cNvSpPr>
          <p:nvPr/>
        </p:nvSpPr>
        <p:spPr bwMode="auto">
          <a:xfrm>
            <a:off x="5889625" y="5103813"/>
            <a:ext cx="1093788" cy="460375"/>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a:solidFill>
                  <a:schemeClr val="tx1">
                    <a:lumMod val="50000"/>
                  </a:schemeClr>
                </a:solidFill>
                <a:ea typeface="Gulim" pitchFamily="34" charset="-127"/>
                <a:cs typeface="+mn-cs"/>
              </a:rPr>
              <a:t>Occupancy Recovers</a:t>
            </a:r>
          </a:p>
        </p:txBody>
      </p:sp>
      <p:sp>
        <p:nvSpPr>
          <p:cNvPr id="27659" name="Text Box 11"/>
          <p:cNvSpPr txBox="1">
            <a:spLocks noChangeArrowheads="1"/>
          </p:cNvSpPr>
          <p:nvPr/>
        </p:nvSpPr>
        <p:spPr bwMode="auto">
          <a:xfrm>
            <a:off x="6397625" y="4024313"/>
            <a:ext cx="1052513" cy="646112"/>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a:solidFill>
                  <a:schemeClr val="tx1">
                    <a:lumMod val="50000"/>
                  </a:schemeClr>
                </a:solidFill>
                <a:ea typeface="Gulim" pitchFamily="34" charset="-127"/>
                <a:cs typeface="+mn-cs"/>
              </a:rPr>
              <a:t>ADR and Margins Recover</a:t>
            </a:r>
          </a:p>
        </p:txBody>
      </p:sp>
      <p:sp>
        <p:nvSpPr>
          <p:cNvPr id="27660" name="Text Box 12"/>
          <p:cNvSpPr txBox="1">
            <a:spLocks noChangeArrowheads="1"/>
          </p:cNvSpPr>
          <p:nvPr/>
        </p:nvSpPr>
        <p:spPr bwMode="auto">
          <a:xfrm>
            <a:off x="4633913" y="1973263"/>
            <a:ext cx="1827212" cy="442912"/>
          </a:xfrm>
          <a:prstGeom prst="rect">
            <a:avLst/>
          </a:prstGeom>
          <a:noFill/>
          <a:ln w="9525">
            <a:noFill/>
            <a:miter lim="800000"/>
            <a:headEnd/>
            <a:tailEnd/>
          </a:ln>
        </p:spPr>
        <p:txBody>
          <a:bodyPr lIns="91435" tIns="45718" rIns="91435" bIns="45718">
            <a:spAutoFit/>
          </a:bodyPr>
          <a:lstStyle/>
          <a:p>
            <a:pPr algn="ctr" eaLnBrk="0" hangingPunct="0">
              <a:lnSpc>
                <a:spcPct val="70000"/>
              </a:lnSpc>
              <a:spcBef>
                <a:spcPct val="50000"/>
              </a:spcBef>
              <a:defRPr/>
            </a:pPr>
            <a:r>
              <a:rPr lang="en-US" altLang="ko-KR" sz="1200" b="1">
                <a:solidFill>
                  <a:schemeClr val="tx1">
                    <a:lumMod val="50000"/>
                  </a:schemeClr>
                </a:solidFill>
                <a:ea typeface="Gulim" pitchFamily="34" charset="-127"/>
                <a:cs typeface="+mn-cs"/>
              </a:rPr>
              <a:t>Development </a:t>
            </a:r>
          </a:p>
          <a:p>
            <a:pPr algn="ctr" eaLnBrk="0" hangingPunct="0">
              <a:lnSpc>
                <a:spcPct val="70000"/>
              </a:lnSpc>
              <a:spcBef>
                <a:spcPct val="50000"/>
              </a:spcBef>
              <a:defRPr/>
            </a:pPr>
            <a:r>
              <a:rPr lang="en-US" altLang="ko-KR" sz="1200" b="1">
                <a:solidFill>
                  <a:schemeClr val="tx1">
                    <a:lumMod val="50000"/>
                  </a:schemeClr>
                </a:solidFill>
                <a:ea typeface="Gulim" pitchFamily="34" charset="-127"/>
                <a:cs typeface="+mn-cs"/>
              </a:rPr>
              <a:t>Picks Up</a:t>
            </a:r>
          </a:p>
        </p:txBody>
      </p:sp>
      <p:sp>
        <p:nvSpPr>
          <p:cNvPr id="27661" name="Line 13"/>
          <p:cNvSpPr>
            <a:spLocks noChangeShapeType="1"/>
          </p:cNvSpPr>
          <p:nvPr/>
        </p:nvSpPr>
        <p:spPr bwMode="auto">
          <a:xfrm flipH="1">
            <a:off x="2827338" y="2922588"/>
            <a:ext cx="330200" cy="377825"/>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2" name="Line 14"/>
          <p:cNvSpPr>
            <a:spLocks noChangeShapeType="1"/>
          </p:cNvSpPr>
          <p:nvPr/>
        </p:nvSpPr>
        <p:spPr bwMode="auto">
          <a:xfrm flipV="1">
            <a:off x="2728913" y="3656013"/>
            <a:ext cx="263525" cy="439737"/>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3" name="Line 15"/>
          <p:cNvSpPr>
            <a:spLocks noChangeShapeType="1"/>
          </p:cNvSpPr>
          <p:nvPr/>
        </p:nvSpPr>
        <p:spPr bwMode="auto">
          <a:xfrm flipV="1">
            <a:off x="4184650" y="5056188"/>
            <a:ext cx="427038" cy="563562"/>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4" name="Line 16"/>
          <p:cNvSpPr>
            <a:spLocks noChangeShapeType="1"/>
          </p:cNvSpPr>
          <p:nvPr/>
        </p:nvSpPr>
        <p:spPr bwMode="auto">
          <a:xfrm flipH="1" flipV="1">
            <a:off x="5867400" y="4470400"/>
            <a:ext cx="423863" cy="533400"/>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5" name="Line 17"/>
          <p:cNvSpPr>
            <a:spLocks noChangeShapeType="1"/>
          </p:cNvSpPr>
          <p:nvPr/>
        </p:nvSpPr>
        <p:spPr bwMode="auto">
          <a:xfrm flipH="1" flipV="1">
            <a:off x="6461125" y="3668713"/>
            <a:ext cx="231775" cy="371475"/>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6" name="Line 18"/>
          <p:cNvSpPr>
            <a:spLocks noChangeShapeType="1"/>
          </p:cNvSpPr>
          <p:nvPr/>
        </p:nvSpPr>
        <p:spPr bwMode="auto">
          <a:xfrm>
            <a:off x="5332413" y="2597150"/>
            <a:ext cx="1355725" cy="647700"/>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7" name="Text Box 19"/>
          <p:cNvSpPr txBox="1">
            <a:spLocks noChangeArrowheads="1"/>
          </p:cNvSpPr>
          <p:nvPr/>
        </p:nvSpPr>
        <p:spPr bwMode="auto">
          <a:xfrm>
            <a:off x="2773363" y="5030788"/>
            <a:ext cx="1158875" cy="461962"/>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a:solidFill>
                  <a:schemeClr val="tx1">
                    <a:lumMod val="50000"/>
                  </a:schemeClr>
                </a:solidFill>
                <a:ea typeface="Gulim" pitchFamily="34" charset="-127"/>
                <a:cs typeface="+mn-cs"/>
              </a:rPr>
              <a:t>Development Slows</a:t>
            </a:r>
          </a:p>
        </p:txBody>
      </p:sp>
      <p:sp>
        <p:nvSpPr>
          <p:cNvPr id="27668" name="Line 20"/>
          <p:cNvSpPr>
            <a:spLocks noChangeShapeType="1"/>
          </p:cNvSpPr>
          <p:nvPr/>
        </p:nvSpPr>
        <p:spPr bwMode="auto">
          <a:xfrm flipV="1">
            <a:off x="3194050" y="4367213"/>
            <a:ext cx="393700" cy="503237"/>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69" name="Text Box 21"/>
          <p:cNvSpPr txBox="1">
            <a:spLocks noChangeArrowheads="1"/>
          </p:cNvSpPr>
          <p:nvPr/>
        </p:nvSpPr>
        <p:spPr bwMode="auto">
          <a:xfrm>
            <a:off x="5219700" y="5861050"/>
            <a:ext cx="1828800" cy="461963"/>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dirty="0">
                <a:solidFill>
                  <a:schemeClr val="tx1">
                    <a:lumMod val="50000"/>
                  </a:schemeClr>
                </a:solidFill>
                <a:ea typeface="Gulim" pitchFamily="34" charset="-127"/>
                <a:cs typeface="+mn-cs"/>
              </a:rPr>
              <a:t>Lodging Recovers, Lags Other Sectors</a:t>
            </a:r>
          </a:p>
        </p:txBody>
      </p:sp>
      <p:sp>
        <p:nvSpPr>
          <p:cNvPr id="27670" name="Line 22"/>
          <p:cNvSpPr>
            <a:spLocks noChangeShapeType="1"/>
          </p:cNvSpPr>
          <p:nvPr/>
        </p:nvSpPr>
        <p:spPr bwMode="auto">
          <a:xfrm flipH="1" flipV="1">
            <a:off x="5429250" y="4900613"/>
            <a:ext cx="117475" cy="865187"/>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71" name="Freeform 23"/>
          <p:cNvSpPr>
            <a:spLocks noChangeAspect="1"/>
          </p:cNvSpPr>
          <p:nvPr/>
        </p:nvSpPr>
        <p:spPr bwMode="auto">
          <a:xfrm>
            <a:off x="1428750" y="2660650"/>
            <a:ext cx="6402388" cy="2408238"/>
          </a:xfrm>
          <a:custGeom>
            <a:avLst/>
            <a:gdLst>
              <a:gd name="T0" fmla="*/ 0 w 821"/>
              <a:gd name="T1" fmla="*/ 2147483647 h 289"/>
              <a:gd name="T2" fmla="*/ 2147483647 w 821"/>
              <a:gd name="T3" fmla="*/ 2147483647 h 289"/>
              <a:gd name="T4" fmla="*/ 2147483647 w 821"/>
              <a:gd name="T5" fmla="*/ 2147483647 h 289"/>
              <a:gd name="T6" fmla="*/ 2147483647 w 821"/>
              <a:gd name="T7" fmla="*/ 2147483647 h 289"/>
              <a:gd name="T8" fmla="*/ 2147483647 w 821"/>
              <a:gd name="T9" fmla="*/ 2147483647 h 289"/>
              <a:gd name="T10" fmla="*/ 0 60000 65536"/>
              <a:gd name="T11" fmla="*/ 0 60000 65536"/>
              <a:gd name="T12" fmla="*/ 0 60000 65536"/>
              <a:gd name="T13" fmla="*/ 0 60000 65536"/>
              <a:gd name="T14" fmla="*/ 0 60000 65536"/>
              <a:gd name="T15" fmla="*/ 0 w 821"/>
              <a:gd name="T16" fmla="*/ 0 h 289"/>
              <a:gd name="T17" fmla="*/ 821 w 821"/>
              <a:gd name="T18" fmla="*/ 289 h 289"/>
            </a:gdLst>
            <a:ahLst/>
            <a:cxnLst>
              <a:cxn ang="T10">
                <a:pos x="T0" y="T1"/>
              </a:cxn>
              <a:cxn ang="T11">
                <a:pos x="T2" y="T3"/>
              </a:cxn>
              <a:cxn ang="T12">
                <a:pos x="T4" y="T5"/>
              </a:cxn>
              <a:cxn ang="T13">
                <a:pos x="T6" y="T7"/>
              </a:cxn>
              <a:cxn ang="T14">
                <a:pos x="T8" y="T9"/>
              </a:cxn>
            </a:cxnLst>
            <a:rect l="T15" t="T16" r="T17" b="T18"/>
            <a:pathLst>
              <a:path w="821" h="289">
                <a:moveTo>
                  <a:pt x="0" y="26"/>
                </a:moveTo>
                <a:cubicBezTo>
                  <a:pt x="25" y="13"/>
                  <a:pt x="51" y="1"/>
                  <a:pt x="126" y="45"/>
                </a:cubicBezTo>
                <a:cubicBezTo>
                  <a:pt x="201" y="89"/>
                  <a:pt x="353" y="289"/>
                  <a:pt x="449" y="289"/>
                </a:cubicBezTo>
                <a:cubicBezTo>
                  <a:pt x="545" y="289"/>
                  <a:pt x="643" y="88"/>
                  <a:pt x="705" y="44"/>
                </a:cubicBezTo>
                <a:cubicBezTo>
                  <a:pt x="767" y="0"/>
                  <a:pt x="804" y="25"/>
                  <a:pt x="821" y="25"/>
                </a:cubicBezTo>
              </a:path>
            </a:pathLst>
          </a:custGeom>
          <a:noFill/>
          <a:ln w="28575">
            <a:solidFill>
              <a:srgbClr val="505050"/>
            </a:solidFill>
            <a:round/>
            <a:headEnd/>
            <a:tailEn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72" name="Text Box 24"/>
          <p:cNvSpPr txBox="1">
            <a:spLocks noChangeArrowheads="1"/>
          </p:cNvSpPr>
          <p:nvPr/>
        </p:nvSpPr>
        <p:spPr bwMode="auto">
          <a:xfrm>
            <a:off x="838200" y="3625850"/>
            <a:ext cx="1325563" cy="523875"/>
          </a:xfrm>
          <a:prstGeom prst="rect">
            <a:avLst/>
          </a:prstGeom>
          <a:noFill/>
          <a:ln w="9525">
            <a:noFill/>
            <a:miter lim="800000"/>
            <a:headEnd/>
            <a:tailEnd/>
          </a:ln>
        </p:spPr>
        <p:txBody>
          <a:bodyPr lIns="91435" tIns="45718" rIns="91435" bIns="45718">
            <a:spAutoFit/>
          </a:bodyPr>
          <a:lstStyle/>
          <a:p>
            <a:pPr algn="ctr" eaLnBrk="0" hangingPunct="0">
              <a:defRPr/>
            </a:pPr>
            <a:r>
              <a:rPr lang="en-US" altLang="ko-KR" sz="1400" b="1">
                <a:solidFill>
                  <a:schemeClr val="tx1">
                    <a:lumMod val="50000"/>
                  </a:schemeClr>
                </a:solidFill>
                <a:ea typeface="Gulim" pitchFamily="34" charset="-127"/>
                <a:cs typeface="+mn-cs"/>
              </a:rPr>
              <a:t>Long Run</a:t>
            </a:r>
          </a:p>
          <a:p>
            <a:pPr algn="ctr" eaLnBrk="0" hangingPunct="0">
              <a:defRPr/>
            </a:pPr>
            <a:r>
              <a:rPr lang="en-US" altLang="ko-KR" sz="1400" b="1">
                <a:solidFill>
                  <a:schemeClr val="tx1">
                    <a:lumMod val="50000"/>
                  </a:schemeClr>
                </a:solidFill>
                <a:ea typeface="Gulim" pitchFamily="34" charset="-127"/>
                <a:cs typeface="+mn-cs"/>
              </a:rPr>
              <a:t>Occupancy</a:t>
            </a:r>
          </a:p>
        </p:txBody>
      </p:sp>
      <p:sp>
        <p:nvSpPr>
          <p:cNvPr id="27673" name="Text Box 25"/>
          <p:cNvSpPr txBox="1">
            <a:spLocks noChangeArrowheads="1"/>
          </p:cNvSpPr>
          <p:nvPr/>
        </p:nvSpPr>
        <p:spPr bwMode="auto">
          <a:xfrm>
            <a:off x="6592888" y="1801813"/>
            <a:ext cx="1423987" cy="460375"/>
          </a:xfrm>
          <a:prstGeom prst="rect">
            <a:avLst/>
          </a:prstGeom>
          <a:noFill/>
          <a:ln w="9525">
            <a:noFill/>
            <a:miter lim="800000"/>
            <a:headEnd/>
            <a:tailEnd/>
          </a:ln>
        </p:spPr>
        <p:txBody>
          <a:bodyPr lIns="91435" tIns="45718" rIns="91435" bIns="45718">
            <a:spAutoFit/>
          </a:bodyPr>
          <a:lstStyle/>
          <a:p>
            <a:pPr eaLnBrk="0" hangingPunct="0">
              <a:spcBef>
                <a:spcPct val="50000"/>
              </a:spcBef>
              <a:defRPr/>
            </a:pPr>
            <a:r>
              <a:rPr lang="en-US" altLang="ko-KR" sz="1200" b="1">
                <a:solidFill>
                  <a:schemeClr val="tx1">
                    <a:lumMod val="50000"/>
                  </a:schemeClr>
                </a:solidFill>
                <a:ea typeface="Gulim" pitchFamily="34" charset="-127"/>
                <a:cs typeface="+mn-cs"/>
              </a:rPr>
              <a:t>Rapid Development</a:t>
            </a:r>
          </a:p>
        </p:txBody>
      </p:sp>
      <p:sp>
        <p:nvSpPr>
          <p:cNvPr id="27674" name="Text Box 26"/>
          <p:cNvSpPr txBox="1">
            <a:spLocks noChangeArrowheads="1"/>
          </p:cNvSpPr>
          <p:nvPr/>
        </p:nvSpPr>
        <p:spPr bwMode="auto">
          <a:xfrm>
            <a:off x="546100" y="2152650"/>
            <a:ext cx="1274763" cy="523875"/>
          </a:xfrm>
          <a:prstGeom prst="rect">
            <a:avLst/>
          </a:prstGeom>
          <a:noFill/>
          <a:ln w="9525">
            <a:noFill/>
            <a:miter lim="800000"/>
            <a:headEnd/>
            <a:tailEnd/>
          </a:ln>
        </p:spPr>
        <p:txBody>
          <a:bodyPr lIns="91435" tIns="45718" rIns="91435" bIns="45718">
            <a:spAutoFit/>
          </a:bodyPr>
          <a:lstStyle/>
          <a:p>
            <a:pPr algn="ctr" eaLnBrk="0" hangingPunct="0">
              <a:spcBef>
                <a:spcPct val="50000"/>
              </a:spcBef>
              <a:defRPr/>
            </a:pPr>
            <a:r>
              <a:rPr lang="en-US" altLang="ko-KR" sz="1400" b="1" dirty="0">
                <a:solidFill>
                  <a:schemeClr val="tx1">
                    <a:lumMod val="50000"/>
                  </a:schemeClr>
                </a:solidFill>
                <a:ea typeface="Gulim" pitchFamily="34" charset="-127"/>
                <a:cs typeface="+mn-cs"/>
              </a:rPr>
              <a:t>Equilibrium ADR</a:t>
            </a:r>
          </a:p>
        </p:txBody>
      </p:sp>
      <p:sp>
        <p:nvSpPr>
          <p:cNvPr id="27675" name="Line 27"/>
          <p:cNvSpPr>
            <a:spLocks noChangeShapeType="1"/>
          </p:cNvSpPr>
          <p:nvPr/>
        </p:nvSpPr>
        <p:spPr bwMode="auto">
          <a:xfrm flipH="1" flipV="1">
            <a:off x="6973888" y="2446338"/>
            <a:ext cx="47625" cy="327025"/>
          </a:xfrm>
          <a:prstGeom prst="line">
            <a:avLst/>
          </a:prstGeom>
          <a:noFill/>
          <a:ln w="9525">
            <a:solidFill>
              <a:schemeClr val="tx1"/>
            </a:solidFill>
            <a:round/>
            <a:headEnd type="triangle" w="med" len="med"/>
            <a:tailEn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76" name="Line 29"/>
          <p:cNvSpPr>
            <a:spLocks noChangeShapeType="1"/>
          </p:cNvSpPr>
          <p:nvPr/>
        </p:nvSpPr>
        <p:spPr bwMode="auto">
          <a:xfrm flipV="1">
            <a:off x="1608138" y="3314700"/>
            <a:ext cx="469900" cy="315913"/>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33821" name="Oval 30"/>
          <p:cNvSpPr>
            <a:spLocks noChangeArrowheads="1"/>
          </p:cNvSpPr>
          <p:nvPr/>
        </p:nvSpPr>
        <p:spPr bwMode="auto">
          <a:xfrm>
            <a:off x="5946775" y="3541713"/>
            <a:ext cx="685800" cy="609600"/>
          </a:xfrm>
          <a:prstGeom prst="ellipse">
            <a:avLst/>
          </a:prstGeom>
          <a:noFill/>
          <a:ln w="38100">
            <a:solidFill>
              <a:srgbClr val="67FF00"/>
            </a:solidFill>
            <a:round/>
            <a:headEnd/>
            <a:tailEnd/>
          </a:ln>
        </p:spPr>
        <p:txBody>
          <a:bodyPr wrap="none" lIns="91435" tIns="45718" rIns="91435" bIns="45718" anchor="ctr"/>
          <a:lstStyle/>
          <a:p>
            <a:pPr>
              <a:defRPr/>
            </a:pPr>
            <a:endParaRPr lang="en-US">
              <a:solidFill>
                <a:schemeClr val="tx1">
                  <a:lumMod val="50000"/>
                </a:schemeClr>
              </a:solidFill>
              <a:cs typeface="+mn-cs"/>
            </a:endParaRPr>
          </a:p>
        </p:txBody>
      </p:sp>
      <p:sp>
        <p:nvSpPr>
          <p:cNvPr id="108575" name="Text Box 31"/>
          <p:cNvSpPr txBox="1">
            <a:spLocks noChangeArrowheads="1"/>
          </p:cNvSpPr>
          <p:nvPr/>
        </p:nvSpPr>
        <p:spPr bwMode="auto">
          <a:xfrm>
            <a:off x="4156075" y="3245041"/>
            <a:ext cx="1727200" cy="923326"/>
          </a:xfrm>
          <a:prstGeom prst="rect">
            <a:avLst/>
          </a:prstGeom>
          <a:noFill/>
          <a:ln w="9525">
            <a:noFill/>
            <a:miter lim="800000"/>
            <a:headEnd/>
            <a:tailEnd/>
          </a:ln>
        </p:spPr>
        <p:txBody>
          <a:bodyPr lIns="91435" tIns="45718" rIns="91435" bIns="45718">
            <a:spAutoFit/>
          </a:bodyPr>
          <a:lstStyle/>
          <a:p>
            <a:pPr algn="ctr" eaLnBrk="0" hangingPunct="0">
              <a:defRPr/>
            </a:pPr>
            <a:r>
              <a:rPr lang="en-US" altLang="ko-KR" b="1" i="1" dirty="0">
                <a:solidFill>
                  <a:schemeClr val="tx1">
                    <a:lumMod val="50000"/>
                  </a:schemeClr>
                </a:solidFill>
                <a:ea typeface="굴림" pitchFamily="34" charset="-127"/>
                <a:cs typeface="+mn-cs"/>
              </a:rPr>
              <a:t>U.S. </a:t>
            </a:r>
            <a:r>
              <a:rPr lang="en-US" altLang="ko-KR" b="1" i="1" dirty="0" smtClean="0">
                <a:solidFill>
                  <a:schemeClr val="tx1">
                    <a:lumMod val="50000"/>
                  </a:schemeClr>
                </a:solidFill>
                <a:ea typeface="굴림" pitchFamily="34" charset="-127"/>
                <a:cs typeface="+mn-cs"/>
              </a:rPr>
              <a:t>and Atlanta are </a:t>
            </a:r>
            <a:r>
              <a:rPr lang="en-US" altLang="ko-KR" b="1" i="1" dirty="0">
                <a:solidFill>
                  <a:schemeClr val="tx1">
                    <a:lumMod val="50000"/>
                  </a:schemeClr>
                </a:solidFill>
                <a:ea typeface="굴림" pitchFamily="34" charset="-127"/>
                <a:cs typeface="+mn-cs"/>
              </a:rPr>
              <a:t>Here</a:t>
            </a:r>
          </a:p>
        </p:txBody>
      </p:sp>
      <p:sp>
        <p:nvSpPr>
          <p:cNvPr id="33823" name="Line 33"/>
          <p:cNvSpPr>
            <a:spLocks noChangeShapeType="1"/>
          </p:cNvSpPr>
          <p:nvPr/>
        </p:nvSpPr>
        <p:spPr bwMode="auto">
          <a:xfrm flipV="1">
            <a:off x="5352289" y="3779838"/>
            <a:ext cx="861186" cy="182562"/>
          </a:xfrm>
          <a:prstGeom prst="line">
            <a:avLst/>
          </a:prstGeom>
          <a:noFill/>
          <a:ln w="25400">
            <a:solidFill>
              <a:srgbClr val="67FF00"/>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27680" name="Line 29"/>
          <p:cNvSpPr>
            <a:spLocks noChangeShapeType="1"/>
          </p:cNvSpPr>
          <p:nvPr/>
        </p:nvSpPr>
        <p:spPr bwMode="auto">
          <a:xfrm>
            <a:off x="1481138" y="2744788"/>
            <a:ext cx="277812" cy="142875"/>
          </a:xfrm>
          <a:prstGeom prst="line">
            <a:avLst/>
          </a:prstGeom>
          <a:noFill/>
          <a:ln w="9525">
            <a:solidFill>
              <a:schemeClr val="tx1"/>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34" name="TextBox 33"/>
          <p:cNvSpPr txBox="1"/>
          <p:nvPr/>
        </p:nvSpPr>
        <p:spPr>
          <a:xfrm>
            <a:off x="6929438" y="3721100"/>
            <a:ext cx="1414462" cy="369888"/>
          </a:xfrm>
          <a:prstGeom prst="rect">
            <a:avLst/>
          </a:prstGeom>
          <a:noFill/>
        </p:spPr>
        <p:txBody>
          <a:bodyPr>
            <a:spAutoFit/>
          </a:bodyPr>
          <a:lstStyle/>
          <a:p>
            <a:pPr algn="ctr">
              <a:defRPr/>
            </a:pPr>
            <a:r>
              <a:rPr lang="en-US" b="1" dirty="0">
                <a:solidFill>
                  <a:schemeClr val="tx1">
                    <a:lumMod val="50000"/>
                  </a:schemeClr>
                </a:solidFill>
                <a:ea typeface="ＭＳ Ｐゴシック" pitchFamily="-111" charset="-128"/>
                <a:cs typeface="+mn-cs"/>
              </a:rPr>
              <a:t>2011-2012</a:t>
            </a:r>
          </a:p>
        </p:txBody>
      </p:sp>
      <p:cxnSp>
        <p:nvCxnSpPr>
          <p:cNvPr id="36" name="Straight Arrow Connector 35"/>
          <p:cNvCxnSpPr/>
          <p:nvPr/>
        </p:nvCxnSpPr>
        <p:spPr>
          <a:xfrm rot="10800000">
            <a:off x="6634163" y="3509963"/>
            <a:ext cx="396875" cy="211137"/>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429500" y="2298700"/>
            <a:ext cx="1414463" cy="369888"/>
          </a:xfrm>
          <a:prstGeom prst="rect">
            <a:avLst/>
          </a:prstGeom>
          <a:noFill/>
        </p:spPr>
        <p:txBody>
          <a:bodyPr>
            <a:spAutoFit/>
          </a:bodyPr>
          <a:lstStyle/>
          <a:p>
            <a:pPr algn="ctr">
              <a:defRPr/>
            </a:pPr>
            <a:r>
              <a:rPr lang="en-US" b="1" dirty="0">
                <a:solidFill>
                  <a:schemeClr val="tx1">
                    <a:lumMod val="50000"/>
                  </a:schemeClr>
                </a:solidFill>
                <a:ea typeface="ＭＳ Ｐゴシック" pitchFamily="-111" charset="-128"/>
                <a:cs typeface="+mn-cs"/>
              </a:rPr>
              <a:t>2013-2014</a:t>
            </a:r>
          </a:p>
        </p:txBody>
      </p:sp>
      <p:cxnSp>
        <p:nvCxnSpPr>
          <p:cNvPr id="38" name="Straight Arrow Connector 37"/>
          <p:cNvCxnSpPr/>
          <p:nvPr/>
        </p:nvCxnSpPr>
        <p:spPr>
          <a:xfrm rot="10800000" flipV="1">
            <a:off x="7297738" y="2540000"/>
            <a:ext cx="220662" cy="203200"/>
          </a:xfrm>
          <a:prstGeom prst="straightConnector1">
            <a:avLst/>
          </a:prstGeom>
          <a:ln w="38100">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Oval 30"/>
          <p:cNvSpPr>
            <a:spLocks noChangeArrowheads="1"/>
          </p:cNvSpPr>
          <p:nvPr/>
        </p:nvSpPr>
        <p:spPr bwMode="auto">
          <a:xfrm>
            <a:off x="4070350" y="4603750"/>
            <a:ext cx="685800" cy="609600"/>
          </a:xfrm>
          <a:prstGeom prst="ellipse">
            <a:avLst/>
          </a:prstGeom>
          <a:noFill/>
          <a:ln w="38100">
            <a:solidFill>
              <a:srgbClr val="FF1605"/>
            </a:solidFill>
            <a:round/>
            <a:headEnd/>
            <a:tailEnd/>
          </a:ln>
        </p:spPr>
        <p:txBody>
          <a:bodyPr wrap="none" lIns="91435" tIns="45718" rIns="91435" bIns="45718" anchor="ctr"/>
          <a:lstStyle/>
          <a:p>
            <a:pPr>
              <a:defRPr/>
            </a:pPr>
            <a:endParaRPr lang="en-US">
              <a:solidFill>
                <a:schemeClr val="tx1">
                  <a:lumMod val="50000"/>
                </a:schemeClr>
              </a:solidFill>
              <a:cs typeface="+mn-cs"/>
            </a:endParaRPr>
          </a:p>
        </p:txBody>
      </p:sp>
      <p:sp>
        <p:nvSpPr>
          <p:cNvPr id="41" name="Line 33"/>
          <p:cNvSpPr>
            <a:spLocks noChangeShapeType="1"/>
          </p:cNvSpPr>
          <p:nvPr/>
        </p:nvSpPr>
        <p:spPr bwMode="auto">
          <a:xfrm>
            <a:off x="4284663" y="4230688"/>
            <a:ext cx="139700" cy="549275"/>
          </a:xfrm>
          <a:prstGeom prst="line">
            <a:avLst/>
          </a:prstGeom>
          <a:noFill/>
          <a:ln w="9525">
            <a:solidFill>
              <a:srgbClr val="FF1605"/>
            </a:solidFill>
            <a:round/>
            <a:headEnd/>
            <a:tailEnd type="triangle" w="med" len="med"/>
          </a:ln>
        </p:spPr>
        <p:txBody>
          <a:bodyPr lIns="130622" tIns="65311" rIns="130622" bIns="65311"/>
          <a:lstStyle/>
          <a:p>
            <a:pPr>
              <a:defRPr/>
            </a:pPr>
            <a:endParaRPr lang="en-US">
              <a:solidFill>
                <a:schemeClr val="tx1">
                  <a:lumMod val="50000"/>
                </a:schemeClr>
              </a:solidFill>
              <a:ea typeface="ＭＳ Ｐゴシック" pitchFamily="-111" charset="-128"/>
              <a:cs typeface="+mn-cs"/>
            </a:endParaRPr>
          </a:p>
        </p:txBody>
      </p:sp>
      <p:sp>
        <p:nvSpPr>
          <p:cNvPr id="42" name="Text Box 31"/>
          <p:cNvSpPr txBox="1">
            <a:spLocks noChangeArrowheads="1"/>
          </p:cNvSpPr>
          <p:nvPr/>
        </p:nvSpPr>
        <p:spPr bwMode="auto">
          <a:xfrm>
            <a:off x="3175000" y="3907473"/>
            <a:ext cx="1727200" cy="338137"/>
          </a:xfrm>
          <a:prstGeom prst="rect">
            <a:avLst/>
          </a:prstGeom>
          <a:noFill/>
          <a:ln w="9525">
            <a:noFill/>
            <a:miter lim="800000"/>
            <a:headEnd/>
            <a:tailEnd/>
          </a:ln>
        </p:spPr>
        <p:txBody>
          <a:bodyPr lIns="91435" tIns="45718" rIns="91435" bIns="45718">
            <a:spAutoFit/>
          </a:bodyPr>
          <a:lstStyle/>
          <a:p>
            <a:pPr algn="ctr" eaLnBrk="0" hangingPunct="0">
              <a:defRPr/>
            </a:pPr>
            <a:r>
              <a:rPr lang="en-US" altLang="ko-KR" sz="1600" b="1" i="1" dirty="0" smtClean="0">
                <a:solidFill>
                  <a:schemeClr val="tx1">
                    <a:lumMod val="50000"/>
                  </a:schemeClr>
                </a:solidFill>
                <a:ea typeface="굴림" pitchFamily="34" charset="-127"/>
                <a:cs typeface="+mn-cs"/>
              </a:rPr>
              <a:t>May 2010</a:t>
            </a:r>
            <a:endParaRPr lang="en-US" altLang="ko-KR" sz="1600" b="1" i="1" dirty="0">
              <a:solidFill>
                <a:schemeClr val="tx1">
                  <a:lumMod val="50000"/>
                </a:schemeClr>
              </a:solidFill>
              <a:ea typeface="굴림" pitchFamily="34" charset="-127"/>
              <a:cs typeface="+mn-cs"/>
            </a:endParaRPr>
          </a:p>
        </p:txBody>
      </p:sp>
      <p:sp>
        <p:nvSpPr>
          <p:cNvPr id="43" name="AutoShape 4"/>
          <p:cNvSpPr txBox="1">
            <a:spLocks noChangeArrowheads="1"/>
          </p:cNvSpPr>
          <p:nvPr/>
        </p:nvSpPr>
        <p:spPr bwMode="auto">
          <a:xfrm>
            <a:off x="0" y="1028700"/>
            <a:ext cx="9144000" cy="1046163"/>
          </a:xfrm>
          <a:prstGeom prst="roundRect">
            <a:avLst>
              <a:gd name="adj" fmla="val 21667"/>
            </a:avLst>
          </a:prstGeom>
          <a:noFill/>
          <a:ln w="9525">
            <a:noFill/>
            <a:miter lim="800000"/>
            <a:headEnd/>
            <a:tailEnd/>
          </a:ln>
        </p:spPr>
        <p:txBody>
          <a:bodyPr lIns="91435" tIns="45718" rIns="91435" bIns="45718" anchor="ctr"/>
          <a:lstStyle/>
          <a:p>
            <a:pPr algn="ctr" eaLnBrk="0" hangingPunct="0">
              <a:defRPr/>
            </a:pPr>
            <a:r>
              <a:rPr lang="en-US" altLang="ko-KR" sz="2400" b="1" dirty="0">
                <a:solidFill>
                  <a:srgbClr val="67FF00"/>
                </a:solidFill>
                <a:effectLst>
                  <a:outerShdw blurRad="38100" dist="38100" dir="2700000" algn="tl">
                    <a:srgbClr val="000000">
                      <a:alpha val="43137"/>
                    </a:srgbClr>
                  </a:outerShdw>
                </a:effectLst>
                <a:latin typeface="+mj-lt"/>
                <a:ea typeface="굴림" pitchFamily="34" charset="-127"/>
                <a:cs typeface="+mj-cs"/>
              </a:rPr>
              <a:t>Moving Along the Road to Recovery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8575"/>
                                        </p:tgtEl>
                                        <p:attrNameLst>
                                          <p:attrName>style.visibility</p:attrName>
                                        </p:attrNameLst>
                                      </p:cBhvr>
                                      <p:to>
                                        <p:strVal val="visible"/>
                                      </p:to>
                                    </p:set>
                                    <p:anim calcmode="lin" valueType="num">
                                      <p:cBhvr additive="base">
                                        <p:cTn id="25" dur="500" fill="hold"/>
                                        <p:tgtEl>
                                          <p:spTgt spid="108575"/>
                                        </p:tgtEl>
                                        <p:attrNameLst>
                                          <p:attrName>ppt_x</p:attrName>
                                        </p:attrNameLst>
                                      </p:cBhvr>
                                      <p:tavLst>
                                        <p:tav tm="0">
                                          <p:val>
                                            <p:strVal val="1+#ppt_w/2"/>
                                          </p:val>
                                        </p:tav>
                                        <p:tav tm="100000">
                                          <p:val>
                                            <p:strVal val="#ppt_x"/>
                                          </p:val>
                                        </p:tav>
                                      </p:tavLst>
                                    </p:anim>
                                    <p:anim calcmode="lin" valueType="num">
                                      <p:cBhvr additive="base">
                                        <p:cTn id="26" dur="500" fill="hold"/>
                                        <p:tgtEl>
                                          <p:spTgt spid="10857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3821"/>
                                        </p:tgtEl>
                                        <p:attrNameLst>
                                          <p:attrName>style.visibility</p:attrName>
                                        </p:attrNameLst>
                                      </p:cBhvr>
                                      <p:to>
                                        <p:strVal val="visible"/>
                                      </p:to>
                                    </p:set>
                                    <p:anim calcmode="lin" valueType="num">
                                      <p:cBhvr additive="base">
                                        <p:cTn id="29" dur="500" fill="hold"/>
                                        <p:tgtEl>
                                          <p:spTgt spid="33821"/>
                                        </p:tgtEl>
                                        <p:attrNameLst>
                                          <p:attrName>ppt_x</p:attrName>
                                        </p:attrNameLst>
                                      </p:cBhvr>
                                      <p:tavLst>
                                        <p:tav tm="0">
                                          <p:val>
                                            <p:strVal val="#ppt_x"/>
                                          </p:val>
                                        </p:tav>
                                        <p:tav tm="100000">
                                          <p:val>
                                            <p:strVal val="#ppt_x"/>
                                          </p:val>
                                        </p:tav>
                                      </p:tavLst>
                                    </p:anim>
                                    <p:anim calcmode="lin" valueType="num">
                                      <p:cBhvr additive="base">
                                        <p:cTn id="30" dur="500" fill="hold"/>
                                        <p:tgtEl>
                                          <p:spTgt spid="338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3823"/>
                                        </p:tgtEl>
                                        <p:attrNameLst>
                                          <p:attrName>style.visibility</p:attrName>
                                        </p:attrNameLst>
                                      </p:cBhvr>
                                      <p:to>
                                        <p:strVal val="visible"/>
                                      </p:to>
                                    </p:set>
                                    <p:anim calcmode="lin" valueType="num">
                                      <p:cBhvr additive="base">
                                        <p:cTn id="33" dur="500" fill="hold"/>
                                        <p:tgtEl>
                                          <p:spTgt spid="33823"/>
                                        </p:tgtEl>
                                        <p:attrNameLst>
                                          <p:attrName>ppt_x</p:attrName>
                                        </p:attrNameLst>
                                      </p:cBhvr>
                                      <p:tavLst>
                                        <p:tav tm="0">
                                          <p:val>
                                            <p:strVal val="#ppt_x"/>
                                          </p:val>
                                        </p:tav>
                                        <p:tav tm="100000">
                                          <p:val>
                                            <p:strVal val="#ppt_x"/>
                                          </p:val>
                                        </p:tav>
                                      </p:tavLst>
                                    </p:anim>
                                    <p:anim calcmode="lin" valueType="num">
                                      <p:cBhvr additive="base">
                                        <p:cTn id="34" dur="500" fill="hold"/>
                                        <p:tgtEl>
                                          <p:spTgt spid="3382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1+#ppt_w/2"/>
                                          </p:val>
                                        </p:tav>
                                        <p:tav tm="100000">
                                          <p:val>
                                            <p:strVal val="#ppt_x"/>
                                          </p:val>
                                        </p:tav>
                                      </p:tavLst>
                                    </p:anim>
                                    <p:anim calcmode="lin" valueType="num">
                                      <p:cBhvr additive="base">
                                        <p:cTn id="40" dur="5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1+#ppt_w/2"/>
                                          </p:val>
                                        </p:tav>
                                        <p:tav tm="100000">
                                          <p:val>
                                            <p:strVal val="#ppt_x"/>
                                          </p:val>
                                        </p:tav>
                                      </p:tavLst>
                                    </p:anim>
                                    <p:anim calcmode="lin" valueType="num">
                                      <p:cBhvr additive="base">
                                        <p:cTn id="50" dur="500" fill="hold"/>
                                        <p:tgtEl>
                                          <p:spTgt spid="3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1+#ppt_w/2"/>
                                          </p:val>
                                        </p:tav>
                                        <p:tav tm="100000">
                                          <p:val>
                                            <p:strVal val="#ppt_x"/>
                                          </p:val>
                                        </p:tav>
                                      </p:tavLst>
                                    </p:anim>
                                    <p:anim calcmode="lin" valueType="num">
                                      <p:cBhvr additive="base">
                                        <p:cTn id="5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1" grpId="0" animBg="1"/>
      <p:bldP spid="108575" grpId="0"/>
      <p:bldP spid="34" grpId="0"/>
      <p:bldP spid="37" grpId="0"/>
      <p:bldP spid="39" grpId="0" animBg="1"/>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8" y="152400"/>
            <a:ext cx="7415212" cy="811213"/>
          </a:xfrm>
        </p:spPr>
        <p:txBody>
          <a:bodyPr lIns="91435" tIns="45718" rIns="91435" bIns="45718" anchor="t">
            <a:noAutofit/>
          </a:bodyPr>
          <a:lstStyle/>
          <a:p>
            <a:pPr eaLnBrk="1" hangingPunct="1">
              <a:defRPr/>
            </a:pPr>
            <a:r>
              <a:rPr lang="en-US" sz="3200" b="1" dirty="0" smtClean="0">
                <a:effectLst>
                  <a:outerShdw blurRad="38100" dist="38100" dir="2700000" algn="tl">
                    <a:srgbClr val="000000">
                      <a:alpha val="43137"/>
                    </a:srgbClr>
                  </a:outerShdw>
                </a:effectLst>
                <a:latin typeface="Arial Bold" pitchFamily="-110" charset="0"/>
                <a:cs typeface="Arial Bold" pitchFamily="-110" charset="0"/>
              </a:rPr>
              <a:t>Economic Assumptions Driving </a:t>
            </a:r>
            <a:br>
              <a:rPr lang="en-US" sz="3200" b="1" dirty="0" smtClean="0">
                <a:effectLst>
                  <a:outerShdw blurRad="38100" dist="38100" dir="2700000" algn="tl">
                    <a:srgbClr val="000000">
                      <a:alpha val="43137"/>
                    </a:srgbClr>
                  </a:outerShdw>
                </a:effectLst>
                <a:latin typeface="Arial Bold" pitchFamily="-110" charset="0"/>
                <a:cs typeface="Arial Bold" pitchFamily="-110" charset="0"/>
              </a:rPr>
            </a:br>
            <a:r>
              <a:rPr lang="en-US" sz="3200" b="1" dirty="0" smtClean="0">
                <a:effectLst>
                  <a:outerShdw blurRad="38100" dist="38100" dir="2700000" algn="tl">
                    <a:srgbClr val="000000">
                      <a:alpha val="43137"/>
                    </a:srgbClr>
                  </a:outerShdw>
                </a:effectLst>
                <a:latin typeface="Arial Bold" pitchFamily="-110" charset="0"/>
                <a:cs typeface="Arial Bold" pitchFamily="-110" charset="0"/>
              </a:rPr>
              <a:t>Our Forecasts:</a:t>
            </a:r>
          </a:p>
        </p:txBody>
      </p:sp>
      <p:graphicFrame>
        <p:nvGraphicFramePr>
          <p:cNvPr id="5" name="Table 4"/>
          <p:cNvGraphicFramePr>
            <a:graphicFrameLocks noGrp="1"/>
          </p:cNvGraphicFramePr>
          <p:nvPr/>
        </p:nvGraphicFramePr>
        <p:xfrm>
          <a:off x="301625" y="1584325"/>
          <a:ext cx="8474527" cy="4626900"/>
        </p:xfrm>
        <a:graphic>
          <a:graphicData uri="http://schemas.openxmlformats.org/drawingml/2006/table">
            <a:tbl>
              <a:tblPr/>
              <a:tblGrid>
                <a:gridCol w="712354"/>
                <a:gridCol w="720957"/>
                <a:gridCol w="987472"/>
                <a:gridCol w="1146828"/>
                <a:gridCol w="1146828"/>
                <a:gridCol w="860343"/>
                <a:gridCol w="860343"/>
                <a:gridCol w="1019701"/>
                <a:gridCol w="1019701"/>
              </a:tblGrid>
              <a:tr h="1080346">
                <a:tc>
                  <a:txBody>
                    <a:bodyPr/>
                    <a:lstStyle/>
                    <a:p>
                      <a:pPr marL="0" marR="0" lvl="0" indent="0" algn="l" defTabSz="652463" rtl="0" eaLnBrk="1" fontAlgn="b" latinLnBrk="0" hangingPunct="1">
                        <a:lnSpc>
                          <a:spcPct val="100000"/>
                        </a:lnSpc>
                        <a:spcBef>
                          <a:spcPct val="0"/>
                        </a:spcBef>
                        <a:spcAft>
                          <a:spcPct val="0"/>
                        </a:spcAft>
                        <a:buClrTx/>
                        <a:buSzTx/>
                        <a:buFontTx/>
                        <a:buNone/>
                        <a:tabLst/>
                      </a:pPr>
                      <a:endParaRPr kumimoji="0" lang="en-US" sz="1900" b="1" i="0" u="none" strike="noStrike" cap="none" normalizeH="0" baseline="0" dirty="0" smtClean="0">
                        <a:ln>
                          <a:noFill/>
                        </a:ln>
                        <a:solidFill>
                          <a:schemeClr val="tx1"/>
                        </a:solidFill>
                        <a:effectLst/>
                        <a:latin typeface="Calibri" pitchFamily="34" charset="0"/>
                      </a:endParaRPr>
                    </a:p>
                  </a:txBody>
                  <a:tcPr marL="6668" marR="6668" marT="6668" marB="0" anchor="b" horzOverflow="overflow">
                    <a:lnL>
                      <a:noFill/>
                    </a:lnL>
                    <a:lnR>
                      <a:noFill/>
                    </a:lnR>
                    <a:lnT>
                      <a:noFill/>
                    </a:lnT>
                    <a:lnB>
                      <a:noFill/>
                    </a:lnB>
                    <a:lnTlToBr>
                      <a:noFill/>
                    </a:lnTlToBr>
                    <a:lnBlToTr>
                      <a:noFill/>
                    </a:lnBlToTr>
                    <a:noFill/>
                  </a:tcPr>
                </a:tc>
                <a:tc gridSpan="2">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Payroll</a:t>
                      </a:r>
                    </a:p>
                    <a:p>
                      <a:pPr marL="0" marR="0" lvl="0" indent="0" algn="ctr" defTabSz="652463"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Employment</a:t>
                      </a:r>
                    </a:p>
                  </a:txBody>
                  <a:tcPr marL="6668" marR="6668" marT="6668" marB="0" anchor="ctr" horzOverflow="overflow">
                    <a:lnL>
                      <a:noFill/>
                    </a:lnL>
                    <a:lnR>
                      <a:noFill/>
                    </a:lnR>
                    <a:lnT>
                      <a:noFill/>
                    </a:lnT>
                    <a:lnB>
                      <a:noFill/>
                    </a:lnB>
                    <a:lnTlToBr>
                      <a:noFill/>
                    </a:lnTlToBr>
                    <a:lnBlToTr>
                      <a:noFill/>
                    </a:lnBlToTr>
                    <a:noFill/>
                  </a:tcPr>
                </a:tc>
                <a:tc hMerge="1">
                  <a:txBody>
                    <a:bodyPr/>
                    <a:lstStyle/>
                    <a:p>
                      <a:pPr marL="0" marR="0" lvl="0" indent="0" algn="ctr" defTabSz="652463"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a:txBody>
                  <a:tcPr marL="6668" marR="6668" marT="6668" marB="0" anchor="ctr" horzOverflow="overflow">
                    <a:lnL>
                      <a:noFill/>
                    </a:lnL>
                    <a:lnR>
                      <a:noFill/>
                    </a:lnR>
                    <a:lnT>
                      <a:noFill/>
                    </a:lnT>
                    <a:lnB>
                      <a:noFill/>
                    </a:lnB>
                    <a:lnTlToBr>
                      <a:noFill/>
                    </a:lnTlToBr>
                    <a:lnBlToTr>
                      <a:noFill/>
                    </a:lnBlToTr>
                    <a:noFill/>
                  </a:tcPr>
                </a:tc>
                <a:tc gridSpan="2">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Real Personal Income</a:t>
                      </a:r>
                    </a:p>
                  </a:txBody>
                  <a:tcPr marL="6668" marR="6668" marT="6668" marB="0" anchor="ctr" horzOverflow="overflow">
                    <a:lnL>
                      <a:noFill/>
                    </a:lnL>
                    <a:lnR>
                      <a:noFill/>
                    </a:lnR>
                    <a:lnT>
                      <a:noFill/>
                    </a:lnT>
                    <a:lnB>
                      <a:noFill/>
                    </a:lnB>
                    <a:lnTlToBr>
                      <a:noFill/>
                    </a:lnTlToBr>
                    <a:lnBlToTr>
                      <a:noFill/>
                    </a:lnBlToTr>
                    <a:noFill/>
                  </a:tcPr>
                </a:tc>
                <a:tc hMerge="1">
                  <a:txBody>
                    <a:bodyPr/>
                    <a:lstStyle/>
                    <a:p>
                      <a:pPr marL="0" marR="0" lvl="0" indent="0" algn="ctr" defTabSz="652463"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a:txBody>
                  <a:tcPr marL="6668" marR="6668" marT="6668" marB="0" anchor="ctr" horzOverflow="overflow">
                    <a:lnL>
                      <a:noFill/>
                    </a:lnL>
                    <a:lnR>
                      <a:noFill/>
                    </a:lnR>
                    <a:lnT>
                      <a:noFill/>
                    </a:lnT>
                    <a:lnB>
                      <a:noFill/>
                    </a:lnB>
                    <a:lnTlToBr>
                      <a:noFill/>
                    </a:lnTlToBr>
                    <a:lnBlToTr>
                      <a:noFill/>
                    </a:lnBlToTr>
                    <a:noFill/>
                  </a:tcPr>
                </a:tc>
                <a:tc gridSpan="2">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Real GDP</a:t>
                      </a:r>
                    </a:p>
                  </a:txBody>
                  <a:tcPr marL="6668" marR="6668" marT="6668" marB="0" anchor="ctr" horzOverflow="overflow">
                    <a:lnL>
                      <a:noFill/>
                    </a:lnL>
                    <a:lnR>
                      <a:noFill/>
                    </a:lnR>
                    <a:lnT>
                      <a:noFill/>
                    </a:lnT>
                    <a:lnB>
                      <a:noFill/>
                    </a:lnB>
                    <a:lnTlToBr>
                      <a:noFill/>
                    </a:lnTlToBr>
                    <a:lnBlToTr>
                      <a:noFill/>
                    </a:lnBlToTr>
                    <a:noFill/>
                  </a:tcPr>
                </a:tc>
                <a:tc hMerge="1">
                  <a:txBody>
                    <a:bodyPr/>
                    <a:lstStyle/>
                    <a:p>
                      <a:pPr marL="0" marR="0" lvl="0" indent="0" algn="ctr" defTabSz="652463"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a:txBody>
                  <a:tcPr marL="6668" marR="6668" marT="6668" marB="0" anchor="ctr" horzOverflow="overflow">
                    <a:lnL>
                      <a:noFill/>
                    </a:lnL>
                    <a:lnR>
                      <a:noFill/>
                    </a:lnR>
                    <a:lnT>
                      <a:noFill/>
                    </a:lnT>
                    <a:lnB>
                      <a:noFill/>
                    </a:lnB>
                    <a:lnTlToBr>
                      <a:noFill/>
                    </a:lnTlToBr>
                    <a:lnBlToTr>
                      <a:noFill/>
                    </a:lnBlToTr>
                    <a:noFill/>
                  </a:tcPr>
                </a:tc>
                <a:tc gridSpan="2">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CPI (Inflation)</a:t>
                      </a:r>
                    </a:p>
                  </a:txBody>
                  <a:tcPr marL="6668" marR="6668" marT="6668" marB="0" anchor="ctr" horzOverflow="overflow">
                    <a:lnL>
                      <a:noFill/>
                    </a:lnL>
                    <a:lnR>
                      <a:noFill/>
                    </a:lnR>
                    <a:lnT>
                      <a:noFill/>
                    </a:lnT>
                    <a:lnB>
                      <a:noFill/>
                    </a:lnB>
                    <a:lnTlToBr>
                      <a:noFill/>
                    </a:lnTlToBr>
                    <a:lnBlToTr>
                      <a:noFill/>
                    </a:lnBlToTr>
                    <a:noFill/>
                  </a:tcPr>
                </a:tc>
                <a:tc hMerge="1">
                  <a:txBody>
                    <a:bodyPr/>
                    <a:lstStyle/>
                    <a:p>
                      <a:pPr marL="0" marR="0" lvl="0" indent="0" algn="ctr" defTabSz="652463" rtl="0" eaLnBrk="1" fontAlgn="b"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Calibri" pitchFamily="34" charset="0"/>
                      </a:endParaRPr>
                    </a:p>
                  </a:txBody>
                  <a:tcPr marL="6668" marR="6668" marT="6668" marB="0" anchor="ctr" horzOverflow="overflow">
                    <a:lnL>
                      <a:noFill/>
                    </a:lnL>
                    <a:lnR>
                      <a:noFill/>
                    </a:lnR>
                    <a:lnT>
                      <a:noFill/>
                    </a:lnT>
                    <a:lnB>
                      <a:noFill/>
                    </a:lnB>
                    <a:lnTlToBr>
                      <a:noFill/>
                    </a:lnTlToBr>
                    <a:lnBlToTr>
                      <a:noFill/>
                    </a:lnBlToTr>
                    <a:noFill/>
                  </a:tcPr>
                </a:tc>
              </a:tr>
              <a:tr h="592069">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2009</a:t>
                      </a:r>
                    </a:p>
                  </a:txBody>
                  <a:tcPr marL="6668" marR="6668" marT="6668" marB="0" anchor="ctr"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a:solidFill>
                            <a:schemeClr val="tx1"/>
                          </a:solidFill>
                          <a:latin typeface="Calibri"/>
                        </a:rPr>
                        <a:t>-4.3%</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-4.3%</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a:solidFill>
                            <a:schemeClr val="tx1"/>
                          </a:solidFill>
                          <a:latin typeface="Calibri"/>
                        </a:rPr>
                        <a:t>-1.9%</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-1.9%</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a:solidFill>
                            <a:schemeClr val="tx1"/>
                          </a:solidFill>
                          <a:latin typeface="Calibri"/>
                        </a:rPr>
                        <a:t>-2.6%</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-2.6%</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a:solidFill>
                            <a:schemeClr val="tx1"/>
                          </a:solidFill>
                          <a:latin typeface="Calibri"/>
                        </a:rPr>
                        <a:t>-0.3%</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-0.3%</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r>
              <a:tr h="590604">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2010</a:t>
                      </a:r>
                    </a:p>
                  </a:txBody>
                  <a:tcPr marL="6668" marR="6668" marT="6668" marB="0" anchor="ctr" horzOverflow="overflow">
                    <a:lnL>
                      <a:noFill/>
                    </a:lnL>
                    <a:lnR>
                      <a:noFill/>
                    </a:lnR>
                    <a:lnT>
                      <a:noFill/>
                    </a:lnT>
                    <a:lnB>
                      <a:noFill/>
                    </a:lnB>
                    <a:lnTlToBr>
                      <a:noFill/>
                    </a:lnTlToBr>
                    <a:lnBlToTr>
                      <a:noFill/>
                    </a:lnBlToTr>
                    <a:noFill/>
                  </a:tcPr>
                </a:tc>
                <a:tc>
                  <a:txBody>
                    <a:bodyPr/>
                    <a:lstStyle/>
                    <a:p>
                      <a:pPr algn="ctr" fontAlgn="b"/>
                      <a:r>
                        <a:rPr lang="en-US" sz="1900" b="0" i="0" u="none" strike="noStrike" dirty="0">
                          <a:solidFill>
                            <a:schemeClr val="tx1"/>
                          </a:solidFill>
                          <a:latin typeface="Calibri"/>
                        </a:rPr>
                        <a:t>-0.5%</a:t>
                      </a: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-0.5%</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1.3%</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1.3%</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2.9%</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2.9%</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a:solidFill>
                            <a:schemeClr val="tx1"/>
                          </a:solidFill>
                          <a:latin typeface="Calibri"/>
                        </a:rPr>
                        <a:t>1.6%</a:t>
                      </a: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1.6%</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noFill/>
                  </a:tcPr>
                </a:tc>
              </a:tr>
              <a:tr h="590604">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2011</a:t>
                      </a:r>
                    </a:p>
                  </a:txBody>
                  <a:tcPr marL="6668" marR="6668" marT="6668" marB="0" anchor="ctr"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1.2%</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1.7%</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3.7%</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4.0%</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3.3%</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3.9%</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2.1%</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1.5%</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r>
              <a:tr h="592069">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2012</a:t>
                      </a:r>
                    </a:p>
                  </a:txBody>
                  <a:tcPr marL="6668" marR="6668" marT="6668" marB="0" anchor="ctr" horzOverflow="overflow">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2.3%</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2.4%</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4.7%</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3.8%</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4.3%</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4.0%</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1900" b="0" i="0" u="none" strike="noStrike" dirty="0" smtClean="0">
                          <a:solidFill>
                            <a:schemeClr val="tx1"/>
                          </a:solidFill>
                          <a:latin typeface="Calibri"/>
                        </a:rPr>
                        <a:t>2.0%</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a:txBody>
                    <a:bodyPr/>
                    <a:lstStyle/>
                    <a:p>
                      <a:pPr marL="0" algn="ctr" rtl="0" eaLnBrk="1" fontAlgn="b" latinLnBrk="0" hangingPunct="1">
                        <a:spcBef>
                          <a:spcPts val="0"/>
                        </a:spcBef>
                        <a:spcAft>
                          <a:spcPts val="0"/>
                        </a:spcAft>
                      </a:pPr>
                      <a:r>
                        <a:rPr lang="en-US" sz="1900" b="0" i="0" u="none" strike="noStrike" kern="1200">
                          <a:solidFill>
                            <a:srgbClr val="FF0000"/>
                          </a:solidFill>
                          <a:latin typeface="Calibri"/>
                        </a:rPr>
                        <a:t>2.5%</a:t>
                      </a:r>
                      <a:endParaRPr lang="en-US" sz="1800" b="0" i="0" u="none" strike="noStrike">
                        <a:solidFill>
                          <a:srgbClr val="FF0000"/>
                        </a:solidFill>
                        <a:latin typeface="Arial"/>
                      </a:endParaRPr>
                    </a:p>
                  </a:txBody>
                  <a:tcPr marL="9525" marR="9525" marT="9525" marB="0" anchor="ctr">
                    <a:lnL>
                      <a:noFill/>
                    </a:lnL>
                    <a:lnR>
                      <a:noFill/>
                    </a:lnR>
                    <a:lnT>
                      <a:noFill/>
                    </a:lnT>
                    <a:lnB>
                      <a:noFill/>
                    </a:lnB>
                    <a:lnTlToBr>
                      <a:noFill/>
                    </a:lnTlToBr>
                    <a:lnBlToTr>
                      <a:noFill/>
                    </a:lnBlToTr>
                    <a:noFill/>
                  </a:tcPr>
                </a:tc>
              </a:tr>
              <a:tr h="590604">
                <a:tc>
                  <a:txBody>
                    <a:bodyPr/>
                    <a:lstStyle/>
                    <a:p>
                      <a:pPr marL="0" marR="0" lvl="0" indent="0" algn="ct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2013</a:t>
                      </a:r>
                    </a:p>
                  </a:txBody>
                  <a:tcPr marL="6668" marR="6668" marT="6668" marB="0" anchor="ctr" horzOverflow="overflow">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2.6%</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dirty="0">
                          <a:solidFill>
                            <a:srgbClr val="FF0000"/>
                          </a:solidFill>
                          <a:latin typeface="Calibri"/>
                        </a:rPr>
                        <a:t>2.5%</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5.0%</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dirty="0">
                          <a:solidFill>
                            <a:srgbClr val="FF0000"/>
                          </a:solidFill>
                          <a:latin typeface="Calibri"/>
                        </a:rPr>
                        <a:t>4.6%</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3.9%</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dirty="0">
                          <a:solidFill>
                            <a:srgbClr val="FF0000"/>
                          </a:solidFill>
                          <a:latin typeface="Calibri"/>
                        </a:rPr>
                        <a:t>3.7%</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algn="ctr" fontAlgn="b"/>
                      <a:r>
                        <a:rPr lang="en-US" sz="1900" b="0" i="0" u="none" strike="noStrike" dirty="0" smtClean="0">
                          <a:solidFill>
                            <a:schemeClr val="tx1"/>
                          </a:solidFill>
                          <a:latin typeface="Calibri"/>
                        </a:rPr>
                        <a:t>2.9%</a:t>
                      </a:r>
                      <a:endParaRPr lang="en-US" sz="1900" b="0" i="0" u="none" strike="noStrike" dirty="0">
                        <a:solidFill>
                          <a:schemeClr val="tx1"/>
                        </a:solidFill>
                        <a:latin typeface="Calibri"/>
                      </a:endParaRP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c>
                  <a:txBody>
                    <a:bodyPr/>
                    <a:lstStyle/>
                    <a:p>
                      <a:pPr marL="0" algn="ctr" rtl="0" eaLnBrk="1" fontAlgn="b" latinLnBrk="0" hangingPunct="1">
                        <a:spcBef>
                          <a:spcPts val="0"/>
                        </a:spcBef>
                        <a:spcAft>
                          <a:spcPts val="0"/>
                        </a:spcAft>
                      </a:pPr>
                      <a:r>
                        <a:rPr lang="en-US" sz="1900" b="0" i="0" u="none" strike="noStrike" kern="1200" dirty="0">
                          <a:solidFill>
                            <a:srgbClr val="FF0000"/>
                          </a:solidFill>
                          <a:latin typeface="Calibri"/>
                        </a:rPr>
                        <a:t>3.2%</a:t>
                      </a:r>
                    </a:p>
                  </a:txBody>
                  <a:tcPr marL="9525" marR="9525" marT="9525" marB="0" anchor="ctr">
                    <a:lnL>
                      <a:noFill/>
                    </a:lnL>
                    <a:lnR>
                      <a:noFill/>
                    </a:lnR>
                    <a:lnT>
                      <a:noFill/>
                    </a:lnT>
                    <a:lnB>
                      <a:noFill/>
                    </a:lnB>
                    <a:lnTlToBr>
                      <a:noFill/>
                    </a:lnTlToBr>
                    <a:lnBlToTr>
                      <a:noFill/>
                    </a:lnBlToTr>
                    <a:solidFill>
                      <a:schemeClr val="tx2">
                        <a:lumMod val="40000"/>
                        <a:lumOff val="60000"/>
                      </a:schemeClr>
                    </a:solidFill>
                  </a:tcPr>
                </a:tc>
              </a:tr>
              <a:tr h="590604">
                <a:tc>
                  <a:txBody>
                    <a:bodyPr/>
                    <a:lstStyle/>
                    <a:p>
                      <a:pPr marL="0" marR="0" lvl="0" indent="0" algn="r" defTabSz="652463" rtl="0" eaLnBrk="1" fontAlgn="b"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Calibri" pitchFamily="34" charset="0"/>
                        </a:rPr>
                        <a:t>L.R.A.</a:t>
                      </a:r>
                    </a:p>
                  </a:txBody>
                  <a:tcPr marL="6668" marR="6668" marT="6668" marB="0" anchor="ctr" horzOverflow="overflow">
                    <a:lnL>
                      <a:noFill/>
                    </a:lnL>
                    <a:lnR>
                      <a:noFill/>
                    </a:lnR>
                    <a:lnT>
                      <a:noFill/>
                    </a:lnT>
                    <a:lnB>
                      <a:noFill/>
                    </a:lnB>
                    <a:lnTlToBr>
                      <a:noFill/>
                    </a:lnTlToBr>
                    <a:lnBlToTr>
                      <a:noFill/>
                    </a:lnBlToTr>
                    <a:noFill/>
                  </a:tcPr>
                </a:tc>
                <a:tc gridSpan="2">
                  <a:txBody>
                    <a:bodyPr/>
                    <a:lstStyle/>
                    <a:p>
                      <a:pPr algn="ctr" fontAlgn="b"/>
                      <a:r>
                        <a:rPr lang="en-US" sz="1900" b="0" i="0" u="dbl" strike="noStrike" baseline="0" dirty="0" smtClean="0">
                          <a:solidFill>
                            <a:schemeClr val="tx1"/>
                          </a:solidFill>
                          <a:latin typeface="Calibri"/>
                        </a:rPr>
                        <a:t>1.2%</a:t>
                      </a:r>
                      <a:endParaRPr lang="en-US" sz="1900" b="0" i="0" u="dbl" strike="noStrike" baseline="0" dirty="0">
                        <a:solidFill>
                          <a:schemeClr val="tx1"/>
                        </a:solidFill>
                        <a:latin typeface="Calibri"/>
                      </a:endParaRPr>
                    </a:p>
                  </a:txBody>
                  <a:tcPr marL="9525" marR="9525" marT="9525" marB="0" anchor="ctr">
                    <a:lnL>
                      <a:noFill/>
                    </a:lnL>
                    <a:lnR>
                      <a:noFill/>
                    </a:lnR>
                    <a:lnT>
                      <a:noFill/>
                    </a:lnT>
                    <a:lnB>
                      <a:noFill/>
                    </a:lnB>
                    <a:lnTlToBr>
                      <a:noFill/>
                    </a:lnTlToBr>
                    <a:lnBlToTr>
                      <a:noFill/>
                    </a:lnBlToTr>
                    <a:noFill/>
                  </a:tcPr>
                </a:tc>
                <a:tc hMerge="1">
                  <a:txBody>
                    <a:bodyPr/>
                    <a:lstStyle/>
                    <a:p>
                      <a:pPr algn="ctr" fontAlgn="b"/>
                      <a:endParaRPr lang="en-US" sz="1900" b="0" i="0" u="none" strike="noStrike" dirty="0">
                        <a:solidFill>
                          <a:schemeClr val="accent4">
                            <a:lumMod val="75000"/>
                          </a:schemeClr>
                        </a:solidFill>
                        <a:latin typeface="Calibri"/>
                      </a:endParaRPr>
                    </a:p>
                  </a:txBody>
                  <a:tcPr marL="9525" marR="9525" marT="9525" marB="0" anchor="ctr">
                    <a:lnL>
                      <a:noFill/>
                    </a:lnL>
                    <a:lnR>
                      <a:noFill/>
                    </a:lnR>
                    <a:lnT>
                      <a:noFill/>
                    </a:lnT>
                    <a:lnB>
                      <a:noFill/>
                    </a:lnB>
                    <a:lnTlToBr>
                      <a:noFill/>
                    </a:lnTlToBr>
                    <a:lnBlToTr>
                      <a:noFill/>
                    </a:lnBlToTr>
                    <a:noFill/>
                  </a:tcPr>
                </a:tc>
                <a:tc gridSpan="2">
                  <a:txBody>
                    <a:bodyPr/>
                    <a:lstStyle/>
                    <a:p>
                      <a:pPr marL="0" algn="ctr" defTabSz="914400" rtl="0" eaLnBrk="1" fontAlgn="b" latinLnBrk="0" hangingPunct="1"/>
                      <a:r>
                        <a:rPr lang="en-US" sz="1900" b="0" i="0" u="dbl" strike="noStrike" kern="1200" baseline="0" dirty="0" smtClean="0">
                          <a:solidFill>
                            <a:schemeClr val="tx1"/>
                          </a:solidFill>
                          <a:latin typeface="Calibri"/>
                          <a:ea typeface="+mn-ea"/>
                          <a:cs typeface="+mn-cs"/>
                        </a:rPr>
                        <a:t>2.7%</a:t>
                      </a:r>
                      <a:endParaRPr lang="en-US" sz="1900" b="0" i="0" u="dbl" strike="noStrike" kern="1200" baseline="0" dirty="0">
                        <a:solidFill>
                          <a:schemeClr val="tx1"/>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c hMerge="1">
                  <a:txBody>
                    <a:bodyPr/>
                    <a:lstStyle/>
                    <a:p>
                      <a:pPr marL="0" algn="ctr" defTabSz="914400" rtl="0" eaLnBrk="1" fontAlgn="b" latinLnBrk="0" hangingPunct="1"/>
                      <a:endParaRPr lang="en-US" sz="1900" b="0" i="0" u="none" strike="noStrike" kern="1200" dirty="0">
                        <a:solidFill>
                          <a:schemeClr val="accent4">
                            <a:lumMod val="75000"/>
                          </a:schemeClr>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c gridSpan="2">
                  <a:txBody>
                    <a:bodyPr/>
                    <a:lstStyle/>
                    <a:p>
                      <a:pPr marL="0" algn="ctr" defTabSz="914400" rtl="0" eaLnBrk="1" fontAlgn="b" latinLnBrk="0" hangingPunct="1"/>
                      <a:r>
                        <a:rPr lang="en-US" sz="1900" b="0" i="0" u="dbl" strike="noStrike" kern="1200" baseline="0" dirty="0" smtClean="0">
                          <a:solidFill>
                            <a:schemeClr val="tx1"/>
                          </a:solidFill>
                          <a:latin typeface="Calibri"/>
                          <a:ea typeface="+mn-ea"/>
                          <a:cs typeface="+mn-cs"/>
                        </a:rPr>
                        <a:t>2.7%</a:t>
                      </a:r>
                      <a:endParaRPr lang="en-US" sz="1900" b="0" i="0" u="dbl" strike="noStrike" kern="1200" baseline="0" dirty="0">
                        <a:solidFill>
                          <a:schemeClr val="tx1"/>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c hMerge="1">
                  <a:txBody>
                    <a:bodyPr/>
                    <a:lstStyle/>
                    <a:p>
                      <a:pPr marL="0" algn="ctr" defTabSz="914400" rtl="0" eaLnBrk="1" fontAlgn="b" latinLnBrk="0" hangingPunct="1"/>
                      <a:endParaRPr lang="en-US" sz="1900" b="0" i="0" u="none" strike="noStrike" kern="1200" dirty="0">
                        <a:solidFill>
                          <a:schemeClr val="accent4">
                            <a:lumMod val="75000"/>
                          </a:schemeClr>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c gridSpan="2">
                  <a:txBody>
                    <a:bodyPr/>
                    <a:lstStyle/>
                    <a:p>
                      <a:pPr marL="0" algn="ctr" defTabSz="914400" rtl="0" eaLnBrk="1" fontAlgn="b" latinLnBrk="0" hangingPunct="1"/>
                      <a:r>
                        <a:rPr lang="en-US" sz="1900" b="0" i="0" u="dbl" strike="noStrike" kern="1200" baseline="0" dirty="0" smtClean="0">
                          <a:solidFill>
                            <a:schemeClr val="tx1"/>
                          </a:solidFill>
                          <a:latin typeface="Calibri"/>
                          <a:ea typeface="+mn-ea"/>
                          <a:cs typeface="+mn-cs"/>
                        </a:rPr>
                        <a:t>2.9%</a:t>
                      </a:r>
                      <a:endParaRPr lang="en-US" sz="1900" b="0" i="0" u="dbl" strike="noStrike" kern="1200" baseline="0" dirty="0">
                        <a:solidFill>
                          <a:schemeClr val="tx1"/>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c hMerge="1">
                  <a:txBody>
                    <a:bodyPr/>
                    <a:lstStyle/>
                    <a:p>
                      <a:pPr marL="0" algn="ctr" defTabSz="914400" rtl="0" eaLnBrk="1" fontAlgn="b" latinLnBrk="0" hangingPunct="1"/>
                      <a:endParaRPr lang="en-US" sz="1900" b="0" i="0" u="none" strike="noStrike" kern="1200" dirty="0">
                        <a:solidFill>
                          <a:schemeClr val="accent4">
                            <a:lumMod val="75000"/>
                          </a:schemeClr>
                        </a:solidFill>
                        <a:latin typeface="Calibri"/>
                        <a:ea typeface="+mn-ea"/>
                        <a:cs typeface="+mn-cs"/>
                      </a:endParaRPr>
                    </a:p>
                  </a:txBody>
                  <a:tcPr marL="9525" marR="9525" marT="9525" marB="0" anchor="ctr">
                    <a:lnL>
                      <a:noFill/>
                    </a:lnL>
                    <a:lnR>
                      <a:noFill/>
                    </a:lnR>
                    <a:lnT>
                      <a:noFill/>
                    </a:lnT>
                    <a:lnB>
                      <a:noFill/>
                    </a:lnB>
                    <a:lnTlToBr>
                      <a:noFill/>
                    </a:lnTlToBr>
                    <a:lnBlToTr>
                      <a:noFill/>
                    </a:lnBlToTr>
                    <a:noFill/>
                  </a:tcPr>
                </a:tc>
              </a:tr>
            </a:tbl>
          </a:graphicData>
        </a:graphic>
      </p:graphicFrame>
      <p:sp>
        <p:nvSpPr>
          <p:cNvPr id="300090" name="TextBox 5"/>
          <p:cNvSpPr txBox="1">
            <a:spLocks noChangeArrowheads="1"/>
          </p:cNvSpPr>
          <p:nvPr/>
        </p:nvSpPr>
        <p:spPr bwMode="auto">
          <a:xfrm>
            <a:off x="0" y="6218238"/>
            <a:ext cx="9144000" cy="280987"/>
          </a:xfrm>
          <a:prstGeom prst="rect">
            <a:avLst/>
          </a:prstGeom>
          <a:noFill/>
          <a:ln w="9525">
            <a:noFill/>
            <a:miter lim="800000"/>
            <a:headEnd/>
            <a:tailEnd/>
          </a:ln>
        </p:spPr>
        <p:txBody>
          <a:bodyPr lIns="64008" tIns="32004" rIns="64008" bIns="32004">
            <a:spAutoFit/>
          </a:bodyPr>
          <a:lstStyle/>
          <a:p>
            <a:pPr algn="ctr" defTabSz="457200"/>
            <a:r>
              <a:rPr lang="en-US" sz="1400" b="1" dirty="0">
                <a:ea typeface="ＭＳ Ｐゴシック"/>
                <a:cs typeface="ＭＳ Ｐゴシック"/>
              </a:rPr>
              <a:t>Source: Moody’s Analytics, </a:t>
            </a:r>
            <a:r>
              <a:rPr lang="en-US" sz="1400" b="1" dirty="0" smtClean="0">
                <a:ea typeface="ＭＳ Ｐゴシック"/>
                <a:cs typeface="ＭＳ Ｐゴシック"/>
              </a:rPr>
              <a:t>April </a:t>
            </a:r>
            <a:r>
              <a:rPr lang="en-US" sz="1400" b="1" dirty="0">
                <a:ea typeface="ＭＳ Ｐゴシック"/>
                <a:cs typeface="ＭＳ Ｐゴシック"/>
              </a:rPr>
              <a:t>2011 L.R.A. = Long Run Average</a:t>
            </a:r>
          </a:p>
        </p:txBody>
      </p:sp>
      <p:sp>
        <p:nvSpPr>
          <p:cNvPr id="14" name="TextBox 13"/>
          <p:cNvSpPr txBox="1"/>
          <p:nvPr/>
        </p:nvSpPr>
        <p:spPr>
          <a:xfrm>
            <a:off x="3186113" y="6488113"/>
            <a:ext cx="2667000" cy="276225"/>
          </a:xfrm>
          <a:prstGeom prst="rect">
            <a:avLst/>
          </a:prstGeom>
          <a:noFill/>
        </p:spPr>
        <p:txBody>
          <a:bodyPr>
            <a:spAutoFit/>
          </a:bodyPr>
          <a:lstStyle/>
          <a:p>
            <a:pPr algn="ctr">
              <a:defRPr/>
            </a:pPr>
            <a:r>
              <a:rPr lang="en-US" sz="1200" b="1" dirty="0">
                <a:solidFill>
                  <a:schemeClr val="accent4">
                    <a:lumMod val="75000"/>
                  </a:schemeClr>
                </a:solidFill>
              </a:rPr>
              <a:t>(</a:t>
            </a:r>
            <a:r>
              <a:rPr lang="en-US" sz="1200" b="1" dirty="0" smtClean="0">
                <a:solidFill>
                  <a:schemeClr val="accent4">
                    <a:lumMod val="75000"/>
                  </a:schemeClr>
                </a:solidFill>
              </a:rPr>
              <a:t>January 2011)</a:t>
            </a:r>
            <a:endParaRPr lang="en-US" sz="1200" b="1" dirty="0">
              <a:solidFill>
                <a:schemeClr val="accent4">
                  <a:lumMod val="75000"/>
                </a:schemeClr>
              </a:solidFill>
            </a:endParaRPr>
          </a:p>
        </p:txBody>
      </p:sp>
      <p:sp>
        <p:nvSpPr>
          <p:cNvPr id="300092" name="Slide Number Placeholder 3"/>
          <p:cNvSpPr>
            <a:spLocks noGrp="1"/>
          </p:cNvSpPr>
          <p:nvPr>
            <p:ph type="sldNum" sz="quarter" idx="12"/>
          </p:nvPr>
        </p:nvSpPr>
        <p:spPr bwMode="auto">
          <a:noFill/>
          <a:ln>
            <a:miter lim="800000"/>
            <a:headEnd/>
            <a:tailEnd/>
          </a:ln>
        </p:spPr>
        <p:txBody>
          <a:bodyPr/>
          <a:lstStyle/>
          <a:p>
            <a:fld id="{86C0B4E5-13B4-48F0-8937-F3014CF53F66}" type="slidenum">
              <a:rPr lang="en-US" smtClean="0"/>
              <a:pPr/>
              <a:t>6</a:t>
            </a:fld>
            <a:endParaRPr lang="en-US" smtClean="0"/>
          </a:p>
        </p:txBody>
      </p:sp>
      <p:sp>
        <p:nvSpPr>
          <p:cNvPr id="300093" name="TextBox 19"/>
          <p:cNvSpPr txBox="1">
            <a:spLocks noChangeArrowheads="1"/>
          </p:cNvSpPr>
          <p:nvPr/>
        </p:nvSpPr>
        <p:spPr bwMode="auto">
          <a:xfrm>
            <a:off x="523875" y="7429500"/>
            <a:ext cx="2590800" cy="341313"/>
          </a:xfrm>
          <a:prstGeom prst="rect">
            <a:avLst/>
          </a:prstGeom>
          <a:noFill/>
          <a:ln w="9525">
            <a:noFill/>
            <a:miter lim="800000"/>
            <a:headEnd/>
            <a:tailEnd/>
          </a:ln>
        </p:spPr>
        <p:txBody>
          <a:bodyPr wrap="none" lIns="64008" tIns="32004" rIns="64008" bIns="32004">
            <a:spAutoFit/>
          </a:bodyPr>
          <a:lstStyle/>
          <a:p>
            <a:pPr defTabSz="457200"/>
            <a:r>
              <a:rPr lang="en-US">
                <a:ea typeface="ＭＳ Ｐゴシック"/>
                <a:cs typeface="ＭＳ Ｐゴシック"/>
              </a:rPr>
              <a:t>Updated 9/17/2010 - aw</a:t>
            </a:r>
          </a:p>
        </p:txBody>
      </p:sp>
      <p:sp>
        <p:nvSpPr>
          <p:cNvPr id="12" name="Oval 11"/>
          <p:cNvSpPr/>
          <p:nvPr/>
        </p:nvSpPr>
        <p:spPr>
          <a:xfrm>
            <a:off x="2901950" y="3770313"/>
            <a:ext cx="1878013" cy="7445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4810125" y="3752850"/>
            <a:ext cx="1876425" cy="74453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6791325" y="3759200"/>
            <a:ext cx="1876425" cy="74295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957263" y="3763963"/>
            <a:ext cx="1878012" cy="74453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TextBox 16"/>
          <p:cNvSpPr txBox="1"/>
          <p:nvPr/>
        </p:nvSpPr>
        <p:spPr>
          <a:xfrm>
            <a:off x="1902279" y="1322614"/>
            <a:ext cx="5257800" cy="369332"/>
          </a:xfrm>
          <a:prstGeom prst="rect">
            <a:avLst/>
          </a:prstGeom>
          <a:noFill/>
        </p:spPr>
        <p:txBody>
          <a:bodyPr wrap="square" rtlCol="0">
            <a:spAutoFit/>
          </a:bodyPr>
          <a:lstStyle/>
          <a:p>
            <a:pPr algn="ctr"/>
            <a:r>
              <a:rPr lang="en-US" b="1" u="sng" dirty="0" smtClean="0">
                <a:solidFill>
                  <a:srgbClr val="111111"/>
                </a:solidFill>
                <a:effectLst>
                  <a:outerShdw blurRad="38100" dist="38100" dir="2700000" algn="tl">
                    <a:srgbClr val="000000">
                      <a:alpha val="43137"/>
                    </a:srgbClr>
                  </a:outerShdw>
                </a:effectLst>
              </a:rPr>
              <a:t>Base Case Scenario</a:t>
            </a:r>
            <a:endParaRPr lang="en-US" b="1" u="sng" dirty="0">
              <a:solidFill>
                <a:srgbClr val="11111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63563"/>
            <a:ext cx="7120128" cy="1278979"/>
          </a:xfrm>
        </p:spPr>
        <p:txBody>
          <a:bodyPr/>
          <a:lstStyle/>
          <a:p>
            <a:r>
              <a:rPr lang="en-US" sz="3200" b="1" dirty="0" smtClean="0">
                <a:effectLst>
                  <a:outerShdw blurRad="38100" dist="38100" dir="2700000" algn="tl">
                    <a:srgbClr val="000000">
                      <a:alpha val="43137"/>
                    </a:srgbClr>
                  </a:outerShdw>
                </a:effectLst>
              </a:rPr>
              <a:t>A Review of the</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Drivers of Demand Change</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457200" y="1745392"/>
            <a:ext cx="8229600" cy="4934173"/>
          </a:xfrm>
          <a:prstGeom prst="rect">
            <a:avLst/>
          </a:prstGeom>
        </p:spPr>
        <p:txBody>
          <a:bodyPr/>
          <a:lstStyle/>
          <a:p>
            <a:pPr>
              <a:buNone/>
            </a:pPr>
            <a:r>
              <a:rPr lang="en-US" sz="3200" dirty="0" smtClean="0"/>
              <a:t>Demand  = f (Income, Employment  ∆, ADR)</a:t>
            </a:r>
          </a:p>
          <a:p>
            <a:pPr>
              <a:buNone/>
            </a:pPr>
            <a:endParaRPr lang="en-US" sz="2800" dirty="0" smtClean="0"/>
          </a:p>
          <a:p>
            <a:pPr lvl="2"/>
            <a:r>
              <a:rPr lang="en-US" sz="2800" dirty="0" smtClean="0">
                <a:solidFill>
                  <a:schemeClr val="tx1">
                    <a:lumMod val="50000"/>
                  </a:schemeClr>
                </a:solidFill>
              </a:rPr>
              <a:t>Real Personal Income (RPI)</a:t>
            </a:r>
          </a:p>
          <a:p>
            <a:pPr>
              <a:buNone/>
            </a:pPr>
            <a:r>
              <a:rPr lang="en-US" sz="2800" dirty="0" smtClean="0"/>
              <a:t>		 - Sluggish but  not the problem or solution</a:t>
            </a:r>
          </a:p>
          <a:p>
            <a:endParaRPr lang="en-US" sz="2800" dirty="0" smtClean="0"/>
          </a:p>
          <a:p>
            <a:pPr lvl="2"/>
            <a:r>
              <a:rPr lang="en-US" sz="2800" dirty="0" smtClean="0">
                <a:solidFill>
                  <a:schemeClr val="tx1">
                    <a:lumMod val="50000"/>
                  </a:schemeClr>
                </a:solidFill>
              </a:rPr>
              <a:t>Employment  ∆-  Who lost their jobs?</a:t>
            </a:r>
          </a:p>
          <a:p>
            <a:pPr>
              <a:buNone/>
            </a:pPr>
            <a:endParaRPr lang="en-US" sz="2800" dirty="0" smtClean="0"/>
          </a:p>
          <a:p>
            <a:pPr lvl="2"/>
            <a:r>
              <a:rPr lang="en-US" sz="2800" dirty="0" smtClean="0">
                <a:solidFill>
                  <a:schemeClr val="tx1">
                    <a:lumMod val="50000"/>
                  </a:schemeClr>
                </a:solidFill>
              </a:rPr>
              <a:t>ADR – Plunged!</a:t>
            </a:r>
            <a:endParaRPr lang="en-US" sz="2800" dirty="0">
              <a:solidFill>
                <a:schemeClr val="tx1">
                  <a:lumMod val="50000"/>
                </a:schemeClr>
              </a:solidFill>
            </a:endParaRPr>
          </a:p>
        </p:txBody>
      </p:sp>
      <p:sp>
        <p:nvSpPr>
          <p:cNvPr id="4" name="Slide Number Placeholder 3"/>
          <p:cNvSpPr>
            <a:spLocks noGrp="1"/>
          </p:cNvSpPr>
          <p:nvPr>
            <p:ph type="sldNum" sz="quarter" idx="4294967295"/>
          </p:nvPr>
        </p:nvSpPr>
        <p:spPr>
          <a:xfrm>
            <a:off x="8196072" y="6352032"/>
            <a:ext cx="801624" cy="381000"/>
          </a:xfrm>
          <a:prstGeom prst="rect">
            <a:avLst/>
          </a:prstGeom>
        </p:spPr>
        <p:txBody>
          <a:bodyPr/>
          <a:lstStyle/>
          <a:p>
            <a:pPr algn="ctr"/>
            <a:fld id="{F05C19FA-EF7A-47FA-8FFE-DC42898DEFFF}" type="slidenum">
              <a:rPr lang="en-US" sz="1600" smtClean="0"/>
              <a:pPr algn="ctr"/>
              <a:t>7</a:t>
            </a:fld>
            <a:endParaRPr lang="en-US" sz="16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538843" y="1510392"/>
          <a:ext cx="8115300" cy="4784271"/>
        </p:xfrm>
        <a:graphic>
          <a:graphicData uri="http://schemas.openxmlformats.org/drawingml/2006/chart">
            <c:chart xmlns:c="http://schemas.openxmlformats.org/drawingml/2006/chart" xmlns:r="http://schemas.openxmlformats.org/officeDocument/2006/relationships" r:id="rId3"/>
          </a:graphicData>
        </a:graphic>
      </p:graphicFrame>
      <p:sp>
        <p:nvSpPr>
          <p:cNvPr id="27651" name="TextBox 2"/>
          <p:cNvSpPr txBox="1">
            <a:spLocks noChangeArrowheads="1"/>
          </p:cNvSpPr>
          <p:nvPr/>
        </p:nvSpPr>
        <p:spPr bwMode="auto">
          <a:xfrm>
            <a:off x="0" y="0"/>
            <a:ext cx="8931275" cy="1077218"/>
          </a:xfrm>
          <a:prstGeom prst="rect">
            <a:avLst/>
          </a:prstGeom>
          <a:noFill/>
          <a:ln w="9525">
            <a:noFill/>
            <a:miter lim="800000"/>
            <a:headEnd/>
            <a:tailEnd/>
          </a:ln>
        </p:spPr>
        <p:txBody>
          <a:bodyPr wrap="square">
            <a:spAutoFit/>
          </a:bodyPr>
          <a:lstStyle/>
          <a:p>
            <a:pPr>
              <a:defRPr/>
            </a:pPr>
            <a:r>
              <a:rPr lang="en-US" sz="2400" b="1" u="sng" dirty="0">
                <a:solidFill>
                  <a:schemeClr val="bg1"/>
                </a:solidFill>
                <a:effectLst>
                  <a:outerShdw blurRad="38100" dist="38100" dir="2700000" algn="tl">
                    <a:srgbClr val="000000">
                      <a:alpha val="43137"/>
                    </a:srgbClr>
                  </a:outerShdw>
                </a:effectLst>
              </a:rPr>
              <a:t>4-Quarter Moving Average – U.S. All</a:t>
            </a:r>
          </a:p>
          <a:p>
            <a:pPr>
              <a:defRPr/>
            </a:pPr>
            <a:r>
              <a:rPr lang="en-US" sz="2000" b="1" dirty="0">
                <a:solidFill>
                  <a:schemeClr val="bg1"/>
                </a:solidFill>
              </a:rPr>
              <a:t>Total Payroll Employment Change,</a:t>
            </a:r>
          </a:p>
          <a:p>
            <a:pPr>
              <a:defRPr/>
            </a:pPr>
            <a:r>
              <a:rPr lang="en-US" sz="2000" b="1" dirty="0">
                <a:solidFill>
                  <a:schemeClr val="bg1"/>
                </a:solidFill>
              </a:rPr>
              <a:t>Average Daily Room Night Demand</a:t>
            </a:r>
          </a:p>
        </p:txBody>
      </p:sp>
      <p:sp>
        <p:nvSpPr>
          <p:cNvPr id="7" name="TextBox 5"/>
          <p:cNvSpPr txBox="1">
            <a:spLocks noChangeArrowheads="1"/>
          </p:cNvSpPr>
          <p:nvPr/>
        </p:nvSpPr>
        <p:spPr bwMode="auto">
          <a:xfrm>
            <a:off x="0" y="6308271"/>
            <a:ext cx="9143999" cy="249299"/>
          </a:xfrm>
          <a:prstGeom prst="rect">
            <a:avLst/>
          </a:prstGeom>
          <a:noFill/>
          <a:ln w="9525">
            <a:noFill/>
            <a:miter lim="800000"/>
            <a:headEnd/>
            <a:tailEnd/>
          </a:ln>
        </p:spPr>
        <p:txBody>
          <a:bodyPr wrap="square" lIns="64008" tIns="32004" rIns="64008" bIns="32004">
            <a:spAutoFit/>
          </a:bodyPr>
          <a:lstStyle/>
          <a:p>
            <a:pPr algn="ctr" defTabSz="457200"/>
            <a:r>
              <a:rPr lang="en-US" sz="1200" dirty="0">
                <a:ea typeface="ＭＳ Ｐゴシック" pitchFamily="34" charset="-128"/>
              </a:rPr>
              <a:t>Source: </a:t>
            </a:r>
            <a:r>
              <a:rPr lang="en-US" sz="1200" dirty="0" smtClean="0">
                <a:ea typeface="ＭＳ Ｐゴシック" pitchFamily="34" charset="-128"/>
              </a:rPr>
              <a:t>Colliers PKF Hospitality Research, Moody’s Analytics, Smith Travel Research</a:t>
            </a:r>
            <a:endParaRPr lang="en-US" sz="1200" b="1" dirty="0">
              <a:ea typeface="ＭＳ Ｐゴシック" pitchFamily="34" charset="-128"/>
            </a:endParaRPr>
          </a:p>
        </p:txBody>
      </p:sp>
      <p:cxnSp>
        <p:nvCxnSpPr>
          <p:cNvPr id="9" name="Straight Connector 8"/>
          <p:cNvCxnSpPr/>
          <p:nvPr/>
        </p:nvCxnSpPr>
        <p:spPr>
          <a:xfrm rot="5400000">
            <a:off x="5154179" y="3845378"/>
            <a:ext cx="4506685" cy="1"/>
          </a:xfrm>
          <a:prstGeom prst="line">
            <a:avLst/>
          </a:prstGeom>
          <a:ln w="63500">
            <a:solidFill>
              <a:schemeClr val="accent2">
                <a:alpha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21336" y="1674307"/>
            <a:ext cx="930728" cy="307777"/>
          </a:xfrm>
          <a:prstGeom prst="rect">
            <a:avLst/>
          </a:prstGeom>
          <a:noFill/>
          <a:ln>
            <a:noFill/>
          </a:ln>
        </p:spPr>
        <p:txBody>
          <a:bodyPr wrap="square" rtlCol="0">
            <a:spAutoFit/>
          </a:bodyPr>
          <a:lstStyle/>
          <a:p>
            <a:pPr algn="ctr"/>
            <a:r>
              <a:rPr lang="en-US" sz="1400" b="1" dirty="0" smtClean="0">
                <a:effectLst>
                  <a:outerShdw blurRad="38100" dist="38100" dir="2700000" algn="tl">
                    <a:srgbClr val="000000">
                      <a:alpha val="43137"/>
                    </a:srgbClr>
                  </a:outerShdw>
                </a:effectLst>
              </a:rPr>
              <a:t>Forecast</a:t>
            </a:r>
            <a:endParaRPr lang="en-US" sz="1400" b="1" dirty="0">
              <a:effectLst>
                <a:outerShdw blurRad="38100" dist="38100" dir="2700000" algn="tl">
                  <a:srgbClr val="000000">
                    <a:alpha val="43137"/>
                  </a:srgbClr>
                </a:outerShdw>
              </a:effectLst>
            </a:endParaRPr>
          </a:p>
        </p:txBody>
      </p:sp>
      <p:sp>
        <p:nvSpPr>
          <p:cNvPr id="8" name="Slide Number Placeholder 3"/>
          <p:cNvSpPr>
            <a:spLocks noGrp="1"/>
          </p:cNvSpPr>
          <p:nvPr>
            <p:ph type="sldNum" sz="quarter" idx="12"/>
          </p:nvPr>
        </p:nvSpPr>
        <p:spPr>
          <a:prstGeom prst="rect">
            <a:avLst/>
          </a:prstGeom>
        </p:spPr>
        <p:txBody>
          <a:bodyPr/>
          <a:lstStyle/>
          <a:p>
            <a:pPr>
              <a:defRPr/>
            </a:pPr>
            <a:fld id="{C2B4ECA3-A25C-465A-9BF5-87CB1B4774A2}" type="slidenum">
              <a:rPr lang="en-US"/>
              <a:pPr>
                <a:defRPr/>
              </a:pPr>
              <a:t>8</a:t>
            </a:fld>
            <a:endParaRPr lang="en-US"/>
          </a:p>
        </p:txBody>
      </p:sp>
      <p:cxnSp>
        <p:nvCxnSpPr>
          <p:cNvPr id="12" name="Straight Arrow Connector 11"/>
          <p:cNvCxnSpPr/>
          <p:nvPr/>
        </p:nvCxnSpPr>
        <p:spPr>
          <a:xfrm rot="5400000">
            <a:off x="3436726" y="2974313"/>
            <a:ext cx="773727" cy="10049"/>
          </a:xfrm>
          <a:prstGeom prst="straightConnector1">
            <a:avLst/>
          </a:prstGeom>
          <a:ln>
            <a:solidFill>
              <a:srgbClr val="00B050"/>
            </a:solidFill>
            <a:headEnd type="arrow"/>
            <a:tailEnd type="arrow"/>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rot="16200000" flipH="1">
            <a:off x="6029014" y="4129875"/>
            <a:ext cx="3014503" cy="20094"/>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2" name="Straight Arrow Connector 21"/>
          <p:cNvCxnSpPr/>
          <p:nvPr/>
        </p:nvCxnSpPr>
        <p:spPr>
          <a:xfrm rot="16200000" flipV="1">
            <a:off x="4582048" y="4250453"/>
            <a:ext cx="1296238" cy="1004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rot="16200000" flipH="1">
            <a:off x="5949378" y="3072703"/>
            <a:ext cx="1491681" cy="55436"/>
          </a:xfrm>
          <a:prstGeom prst="straightConnector1">
            <a:avLst/>
          </a:prstGeom>
          <a:ln>
            <a:solidFill>
              <a:srgbClr val="00B050"/>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25" name="Oval 24"/>
          <p:cNvSpPr/>
          <p:nvPr/>
        </p:nvSpPr>
        <p:spPr>
          <a:xfrm>
            <a:off x="1992573" y="3766782"/>
            <a:ext cx="627797" cy="518615"/>
          </a:xfrm>
          <a:prstGeom prst="ellipse">
            <a:avLst/>
          </a:prstGeom>
          <a:noFill/>
          <a:ln w="57150">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4792638" y="3766783"/>
            <a:ext cx="898478" cy="1339756"/>
          </a:xfrm>
          <a:prstGeom prst="ellipse">
            <a:avLst/>
          </a:prstGeom>
          <a:noFill/>
          <a:ln w="57150">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7" name="Oval 26"/>
          <p:cNvSpPr/>
          <p:nvPr/>
        </p:nvSpPr>
        <p:spPr>
          <a:xfrm>
            <a:off x="7029584" y="4517409"/>
            <a:ext cx="816591" cy="1364776"/>
          </a:xfrm>
          <a:prstGeom prst="ellipse">
            <a:avLst/>
          </a:prstGeom>
          <a:noFill/>
          <a:ln w="57150">
            <a:solidFill>
              <a:srgbClr val="C0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5000"/>
                                        <p:tgtEl>
                                          <p:spTgt spid="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2" dur="1000"/>
                                        <p:tgtEl>
                                          <p:spTgt spid="2">
                                            <p:graphicEl>
                                              <a:chart seriesIdx="0" categoryIdx="-4" bldStep="series"/>
                                            </p:graphic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6" dur="1000"/>
                                        <p:tgtEl>
                                          <p:spTgt spid="2">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20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20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32" dur="1000"/>
                                        <p:tgtEl>
                                          <p:spTgt spid="2">
                                            <p:graphicEl>
                                              <a:chart seriesIdx="2" categoryIdx="-4" bldStep="series"/>
                                            </p:graphicEl>
                                          </p:spTgt>
                                        </p:tgtEl>
                                      </p:cBhvr>
                                    </p:animEffect>
                                  </p:childTnLst>
                                </p:cTn>
                              </p:par>
                              <p:par>
                                <p:cTn id="33" presetID="10" presetClass="exit" presetSubtype="0" fill="hold" grpId="1" nodeType="withEffect">
                                  <p:stCondLst>
                                    <p:cond delay="0"/>
                                  </p:stCondLst>
                                  <p:childTnLst>
                                    <p:animEffect transition="out" filter="fade">
                                      <p:cBhvr>
                                        <p:cTn id="34" dur="2000"/>
                                        <p:tgtEl>
                                          <p:spTgt spid="25"/>
                                        </p:tgtEl>
                                      </p:cBhvr>
                                    </p:animEffect>
                                    <p:set>
                                      <p:cBhvr>
                                        <p:cTn id="35" dur="1" fill="hold">
                                          <p:stCondLst>
                                            <p:cond delay="1999"/>
                                          </p:stCondLst>
                                        </p:cTn>
                                        <p:tgtEl>
                                          <p:spTgt spid="2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26"/>
                                        </p:tgtEl>
                                      </p:cBhvr>
                                    </p:animEffect>
                                    <p:set>
                                      <p:cBhvr>
                                        <p:cTn id="38" dur="1" fill="hold">
                                          <p:stCondLst>
                                            <p:cond delay="1999"/>
                                          </p:stCondLst>
                                        </p:cTn>
                                        <p:tgtEl>
                                          <p:spTgt spid="2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27"/>
                                        </p:tgtEl>
                                      </p:cBhvr>
                                    </p:animEffect>
                                    <p:set>
                                      <p:cBhvr>
                                        <p:cTn id="41" dur="1" fill="hold">
                                          <p:stCondLst>
                                            <p:cond delay="1999"/>
                                          </p:stCondLst>
                                        </p:cTn>
                                        <p:tgtEl>
                                          <p:spTgt spid="2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20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2000"/>
                                        <p:tgtEl>
                                          <p:spTgt spid="12"/>
                                        </p:tgtEl>
                                      </p:cBhvr>
                                    </p:animEffect>
                                    <p:set>
                                      <p:cBhvr>
                                        <p:cTn id="54" dur="1" fill="hold">
                                          <p:stCondLst>
                                            <p:cond delay="1999"/>
                                          </p:stCondLst>
                                        </p:cTn>
                                        <p:tgtEl>
                                          <p:spTgt spid="12"/>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23"/>
                                        </p:tgtEl>
                                      </p:cBhvr>
                                    </p:animEffect>
                                    <p:set>
                                      <p:cBhvr>
                                        <p:cTn id="57" dur="1" fill="hold">
                                          <p:stCondLst>
                                            <p:cond delay="1999"/>
                                          </p:stCondLst>
                                        </p:cTn>
                                        <p:tgtEl>
                                          <p:spTgt spid="23"/>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20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p:bldSub>
      </p:bldGraphic>
      <p:bldP spid="25" grpId="0" uiExpand="1" animBg="1"/>
      <p:bldP spid="25" grpId="1" animBg="1"/>
      <p:bldP spid="26" grpId="0" uiExpand="1" animBg="1"/>
      <p:bldP spid="26" grpId="1" animBg="1"/>
      <p:bldP spid="27" grpId="0" uiExpand="1" animBg="1"/>
      <p:bldP spid="2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63500"/>
            <a:ext cx="7119938" cy="1279525"/>
          </a:xfrm>
        </p:spPr>
        <p:txBody>
          <a:bodyPr/>
          <a:lstStyle/>
          <a:p>
            <a:pPr eaLnBrk="1" hangingPunct="1">
              <a:defRPr/>
            </a:pPr>
            <a:r>
              <a:rPr lang="en-US" sz="3600" b="1" dirty="0" smtClean="0">
                <a:effectLst>
                  <a:outerShdw blurRad="38100" dist="38100" dir="2700000" algn="tl">
                    <a:srgbClr val="000000">
                      <a:alpha val="43137"/>
                    </a:srgbClr>
                  </a:outerShdw>
                </a:effectLst>
              </a:rPr>
              <a:t>Happy Thoughts</a:t>
            </a:r>
            <a:endParaRPr lang="en-US" sz="3600" b="1" dirty="0">
              <a:effectLst>
                <a:outerShdw blurRad="38100" dist="38100" dir="2700000" algn="tl">
                  <a:srgbClr val="000000">
                    <a:alpha val="43137"/>
                  </a:srgbClr>
                </a:outerShdw>
              </a:effectLst>
            </a:endParaRPr>
          </a:p>
        </p:txBody>
      </p:sp>
      <p:sp>
        <p:nvSpPr>
          <p:cNvPr id="312323" name="Slide Number Placeholder 3"/>
          <p:cNvSpPr>
            <a:spLocks noGrp="1"/>
          </p:cNvSpPr>
          <p:nvPr>
            <p:ph type="sldNum" sz="quarter" idx="12"/>
          </p:nvPr>
        </p:nvSpPr>
        <p:spPr bwMode="auto">
          <a:xfrm>
            <a:off x="8196263" y="6351588"/>
            <a:ext cx="801687" cy="381000"/>
          </a:xfrm>
          <a:noFill/>
          <a:ln>
            <a:miter lim="800000"/>
            <a:headEnd/>
            <a:tailEnd/>
          </a:ln>
        </p:spPr>
        <p:txBody>
          <a:bodyPr/>
          <a:lstStyle/>
          <a:p>
            <a:pPr algn="ctr"/>
            <a:fld id="{346A80C3-705C-47B1-BD2C-E41D48E1C833}" type="slidenum">
              <a:rPr lang="en-US" smtClean="0"/>
              <a:pPr algn="ctr"/>
              <a:t>9</a:t>
            </a:fld>
            <a:endParaRPr lang="en-US" smtClean="0"/>
          </a:p>
        </p:txBody>
      </p:sp>
      <p:sp>
        <p:nvSpPr>
          <p:cNvPr id="5" name="TextBox 4"/>
          <p:cNvSpPr txBox="1"/>
          <p:nvPr/>
        </p:nvSpPr>
        <p:spPr>
          <a:xfrm>
            <a:off x="157507" y="1532212"/>
            <a:ext cx="5710218" cy="2646878"/>
          </a:xfrm>
          <a:prstGeom prst="rect">
            <a:avLst/>
          </a:prstGeom>
          <a:noFill/>
        </p:spPr>
        <p:txBody>
          <a:bodyPr wrap="none" rtlCol="0">
            <a:spAutoFit/>
          </a:bodyPr>
          <a:lstStyle/>
          <a:p>
            <a:r>
              <a:rPr lang="en-US" sz="2800" b="1" dirty="0" smtClean="0">
                <a:solidFill>
                  <a:srgbClr val="111111"/>
                </a:solidFill>
                <a:latin typeface="Arial" pitchFamily="34" charset="0"/>
                <a:cs typeface="Arial" pitchFamily="34" charset="0"/>
              </a:rPr>
              <a:t>History:</a:t>
            </a:r>
          </a:p>
          <a:p>
            <a:r>
              <a:rPr lang="en-US" sz="2400" dirty="0" smtClean="0">
                <a:solidFill>
                  <a:srgbClr val="111111"/>
                </a:solidFill>
                <a:latin typeface="Arial" pitchFamily="34" charset="0"/>
                <a:cs typeface="Arial" pitchFamily="34" charset="0"/>
              </a:rPr>
              <a:t>- # of Consecutive Quarters of Increases</a:t>
            </a:r>
          </a:p>
          <a:p>
            <a:r>
              <a:rPr lang="en-US" sz="2400" dirty="0" smtClean="0">
                <a:solidFill>
                  <a:srgbClr val="111111"/>
                </a:solidFill>
                <a:latin typeface="Arial" pitchFamily="34" charset="0"/>
                <a:cs typeface="Arial" pitchFamily="34" charset="0"/>
              </a:rPr>
              <a:t>	∆ Demand 	– 5 Quarters</a:t>
            </a:r>
          </a:p>
          <a:p>
            <a:r>
              <a:rPr lang="en-US" sz="2400" dirty="0" smtClean="0">
                <a:solidFill>
                  <a:srgbClr val="111111"/>
                </a:solidFill>
                <a:latin typeface="Arial" pitchFamily="34" charset="0"/>
                <a:cs typeface="Arial" pitchFamily="34" charset="0"/>
              </a:rPr>
              <a:t>	∆ Occupancy	– 5 Quarters</a:t>
            </a:r>
          </a:p>
          <a:p>
            <a:r>
              <a:rPr lang="en-US" sz="2400" dirty="0" smtClean="0">
                <a:solidFill>
                  <a:srgbClr val="111111"/>
                </a:solidFill>
                <a:latin typeface="Arial" pitchFamily="34" charset="0"/>
                <a:cs typeface="Arial" pitchFamily="34" charset="0"/>
              </a:rPr>
              <a:t>	∆ ADR 	– 4 Quarters</a:t>
            </a:r>
          </a:p>
          <a:p>
            <a:r>
              <a:rPr lang="en-US" sz="2400" dirty="0" smtClean="0">
                <a:solidFill>
                  <a:srgbClr val="111111"/>
                </a:solidFill>
                <a:latin typeface="Arial" pitchFamily="34" charset="0"/>
                <a:cs typeface="Arial" pitchFamily="34" charset="0"/>
              </a:rPr>
              <a:t>	∆ RevPAR 	– 4 Quarters</a:t>
            </a:r>
          </a:p>
          <a:p>
            <a:endParaRPr lang="en-US" dirty="0">
              <a:solidFill>
                <a:srgbClr val="111111"/>
              </a:solidFill>
              <a:latin typeface="Arial" pitchFamily="34" charset="0"/>
              <a:cs typeface="Arial" pitchFamily="34" charset="0"/>
            </a:endParaRPr>
          </a:p>
        </p:txBody>
      </p:sp>
      <p:sp>
        <p:nvSpPr>
          <p:cNvPr id="6" name="TextBox 5"/>
          <p:cNvSpPr txBox="1"/>
          <p:nvPr/>
        </p:nvSpPr>
        <p:spPr>
          <a:xfrm>
            <a:off x="189305" y="4114800"/>
            <a:ext cx="8872942" cy="2369880"/>
          </a:xfrm>
          <a:prstGeom prst="rect">
            <a:avLst/>
          </a:prstGeom>
          <a:noFill/>
        </p:spPr>
        <p:txBody>
          <a:bodyPr wrap="none" rtlCol="0">
            <a:spAutoFit/>
          </a:bodyPr>
          <a:lstStyle/>
          <a:p>
            <a:r>
              <a:rPr lang="en-US" sz="2800" b="1" dirty="0" smtClean="0">
                <a:solidFill>
                  <a:srgbClr val="111111"/>
                </a:solidFill>
                <a:latin typeface="Arial" pitchFamily="34" charset="0"/>
                <a:cs typeface="Arial" pitchFamily="34" charset="0"/>
              </a:rPr>
              <a:t>Forecast (Base Case Scenario):</a:t>
            </a:r>
          </a:p>
          <a:p>
            <a:r>
              <a:rPr lang="en-US" sz="2400" dirty="0" smtClean="0">
                <a:solidFill>
                  <a:srgbClr val="111111"/>
                </a:solidFill>
                <a:latin typeface="Arial" pitchFamily="34" charset="0"/>
                <a:cs typeface="Arial" pitchFamily="34" charset="0"/>
              </a:rPr>
              <a:t>- # of Consecutive Quarters above (below) Long Run Average</a:t>
            </a:r>
          </a:p>
          <a:p>
            <a:r>
              <a:rPr lang="en-US" sz="2400" dirty="0" smtClean="0">
                <a:solidFill>
                  <a:srgbClr val="111111"/>
                </a:solidFill>
                <a:latin typeface="Arial" pitchFamily="34" charset="0"/>
                <a:cs typeface="Arial" pitchFamily="34" charset="0"/>
              </a:rPr>
              <a:t>	∆ Demand </a:t>
            </a:r>
            <a:r>
              <a:rPr lang="en-US" sz="1400" dirty="0" smtClean="0">
                <a:solidFill>
                  <a:srgbClr val="111111"/>
                </a:solidFill>
                <a:latin typeface="Arial" pitchFamily="34" charset="0"/>
                <a:cs typeface="Arial" pitchFamily="34" charset="0"/>
              </a:rPr>
              <a:t>(1.5%)</a:t>
            </a:r>
            <a:r>
              <a:rPr lang="en-US" sz="2400" dirty="0" smtClean="0">
                <a:solidFill>
                  <a:srgbClr val="111111"/>
                </a:solidFill>
                <a:latin typeface="Arial" pitchFamily="34" charset="0"/>
                <a:cs typeface="Arial" pitchFamily="34" charset="0"/>
              </a:rPr>
              <a:t>	– 11 Quarters</a:t>
            </a:r>
          </a:p>
          <a:p>
            <a:r>
              <a:rPr lang="en-US" sz="2400" dirty="0" smtClean="0">
                <a:solidFill>
                  <a:srgbClr val="111111"/>
                </a:solidFill>
                <a:latin typeface="Arial" pitchFamily="34" charset="0"/>
                <a:cs typeface="Arial" pitchFamily="34" charset="0"/>
              </a:rPr>
              <a:t>	∆ (Supply) </a:t>
            </a:r>
            <a:r>
              <a:rPr lang="en-US" sz="1400" dirty="0" smtClean="0">
                <a:solidFill>
                  <a:srgbClr val="111111"/>
                </a:solidFill>
                <a:latin typeface="Arial" pitchFamily="34" charset="0"/>
                <a:cs typeface="Arial" pitchFamily="34" charset="0"/>
              </a:rPr>
              <a:t>(2.2%) </a:t>
            </a:r>
            <a:r>
              <a:rPr lang="en-US" sz="2400" dirty="0" smtClean="0">
                <a:solidFill>
                  <a:srgbClr val="111111"/>
                </a:solidFill>
                <a:latin typeface="Arial" pitchFamily="34" charset="0"/>
                <a:cs typeface="Arial" pitchFamily="34" charset="0"/>
              </a:rPr>
              <a:t>	– 14 Quarters</a:t>
            </a:r>
          </a:p>
          <a:p>
            <a:r>
              <a:rPr lang="en-US" sz="2400" dirty="0" smtClean="0">
                <a:solidFill>
                  <a:srgbClr val="111111"/>
                </a:solidFill>
                <a:latin typeface="Arial" pitchFamily="34" charset="0"/>
                <a:cs typeface="Arial" pitchFamily="34" charset="0"/>
              </a:rPr>
              <a:t>	∆ ADR </a:t>
            </a:r>
            <a:r>
              <a:rPr lang="en-US" sz="1400" dirty="0" smtClean="0">
                <a:solidFill>
                  <a:srgbClr val="111111"/>
                </a:solidFill>
                <a:latin typeface="Arial" pitchFamily="34" charset="0"/>
                <a:cs typeface="Arial" pitchFamily="34" charset="0"/>
              </a:rPr>
              <a:t>(2.9%) </a:t>
            </a:r>
            <a:r>
              <a:rPr lang="en-US" sz="2400" dirty="0" smtClean="0">
                <a:solidFill>
                  <a:srgbClr val="111111"/>
                </a:solidFill>
                <a:latin typeface="Arial" pitchFamily="34" charset="0"/>
                <a:cs typeface="Arial" pitchFamily="34" charset="0"/>
              </a:rPr>
              <a:t>		– 19 Quarters (as far as we can see)</a:t>
            </a:r>
          </a:p>
          <a:p>
            <a:r>
              <a:rPr lang="en-US" sz="2400" dirty="0" smtClean="0">
                <a:solidFill>
                  <a:srgbClr val="111111"/>
                </a:solidFill>
                <a:latin typeface="Arial" pitchFamily="34" charset="0"/>
                <a:cs typeface="Arial" pitchFamily="34" charset="0"/>
              </a:rPr>
              <a:t>	∆ RevPAR </a:t>
            </a:r>
            <a:r>
              <a:rPr lang="en-US" sz="1400" dirty="0" smtClean="0">
                <a:solidFill>
                  <a:srgbClr val="111111"/>
                </a:solidFill>
                <a:latin typeface="Arial" pitchFamily="34" charset="0"/>
                <a:cs typeface="Arial" pitchFamily="34" charset="0"/>
              </a:rPr>
              <a:t>(2.3%) </a:t>
            </a:r>
            <a:r>
              <a:rPr lang="en-US" sz="2400" dirty="0" smtClean="0">
                <a:solidFill>
                  <a:srgbClr val="111111"/>
                </a:solidFill>
                <a:latin typeface="Arial" pitchFamily="34" charset="0"/>
                <a:cs typeface="Arial" pitchFamily="34" charset="0"/>
              </a:rPr>
              <a:t>	– 19 Quarters (ditto)</a:t>
            </a:r>
            <a:endParaRPr lang="en-US" sz="2400" dirty="0">
              <a:solidFill>
                <a:srgbClr val="111111"/>
              </a:solidFill>
              <a:latin typeface="Arial" pitchFamily="34" charset="0"/>
              <a:cs typeface="Arial" pitchFamily="34" charset="0"/>
            </a:endParaRPr>
          </a:p>
        </p:txBody>
      </p:sp>
      <p:pic>
        <p:nvPicPr>
          <p:cNvPr id="539650" name="Picture 2"/>
          <p:cNvPicPr>
            <a:picLocks noChangeAspect="1" noChangeArrowheads="1"/>
          </p:cNvPicPr>
          <p:nvPr/>
        </p:nvPicPr>
        <p:blipFill>
          <a:blip r:embed="rId2" cstate="print"/>
          <a:srcRect/>
          <a:stretch>
            <a:fillRect/>
          </a:stretch>
        </p:blipFill>
        <p:spPr bwMode="auto">
          <a:xfrm>
            <a:off x="6359237" y="2054880"/>
            <a:ext cx="1773382" cy="177338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539650"/>
                                        </p:tgtEl>
                                        <p:attrNameLst>
                                          <p:attrName>style.visibility</p:attrName>
                                        </p:attrNameLst>
                                      </p:cBhvr>
                                      <p:to>
                                        <p:strVal val="visible"/>
                                      </p:to>
                                    </p:set>
                                    <p:animEffect transition="in" filter="diamond(in)">
                                      <p:cBhvr>
                                        <p:cTn id="10" dur="2000"/>
                                        <p:tgtEl>
                                          <p:spTgt spid="539650"/>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Bottom)">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Colliers">
  <a:themeElements>
    <a:clrScheme name="Colliers">
      <a:dk1>
        <a:srgbClr val="595959"/>
      </a:dk1>
      <a:lt1>
        <a:sysClr val="window" lastClr="FFFFFF"/>
      </a:lt1>
      <a:dk2>
        <a:srgbClr val="027DAE"/>
      </a:dk2>
      <a:lt2>
        <a:srgbClr val="E4E8E9"/>
      </a:lt2>
      <a:accent1>
        <a:srgbClr val="009FDA"/>
      </a:accent1>
      <a:accent2>
        <a:srgbClr val="00467F"/>
      </a:accent2>
      <a:accent3>
        <a:srgbClr val="FFC425"/>
      </a:accent3>
      <a:accent4>
        <a:srgbClr val="EE3124"/>
      </a:accent4>
      <a:accent5>
        <a:srgbClr val="646464"/>
      </a:accent5>
      <a:accent6>
        <a:srgbClr val="FC4242"/>
      </a:accent6>
      <a:hlink>
        <a:srgbClr val="027DAE"/>
      </a:hlink>
      <a:folHlink>
        <a:srgbClr val="999999"/>
      </a:folHlink>
    </a:clrScheme>
    <a:fontScheme name="Colliers">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0093D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93D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Office Theme 1">
        <a:dk1>
          <a:srgbClr val="595959"/>
        </a:dk1>
        <a:lt1>
          <a:srgbClr val="FFFFFF"/>
        </a:lt1>
        <a:dk2>
          <a:srgbClr val="027DAE"/>
        </a:dk2>
        <a:lt2>
          <a:srgbClr val="E4E8E9"/>
        </a:lt2>
        <a:accent1>
          <a:srgbClr val="009FDA"/>
        </a:accent1>
        <a:accent2>
          <a:srgbClr val="999999"/>
        </a:accent2>
        <a:accent3>
          <a:srgbClr val="FFFFFF"/>
        </a:accent3>
        <a:accent4>
          <a:srgbClr val="4B4B4B"/>
        </a:accent4>
        <a:accent5>
          <a:srgbClr val="AACDEA"/>
        </a:accent5>
        <a:accent6>
          <a:srgbClr val="8A8A8A"/>
        </a:accent6>
        <a:hlink>
          <a:srgbClr val="027DAE"/>
        </a:hlink>
        <a:folHlink>
          <a:srgbClr val="999999"/>
        </a:folHlink>
      </a:clrScheme>
      <a:clrMap bg1="lt1" tx1="dk1" bg2="lt2" tx2="dk2" accent1="accent1" accent2="accent2" accent3="accent3" accent4="accent4" accent5="accent5" accent6="accent6" hlink="hlink" folHlink="folHlink"/>
    </a:extraClrScheme>
    <a:extraClrScheme>
      <a:clrScheme name="Office Theme 2">
        <a:dk1>
          <a:srgbClr val="59595B"/>
        </a:dk1>
        <a:lt1>
          <a:srgbClr val="FFFFFF"/>
        </a:lt1>
        <a:dk2>
          <a:srgbClr val="009FDA"/>
        </a:dk2>
        <a:lt2>
          <a:srgbClr val="58ADB0"/>
        </a:lt2>
        <a:accent1>
          <a:srgbClr val="027DAE"/>
        </a:accent1>
        <a:accent2>
          <a:srgbClr val="999999"/>
        </a:accent2>
        <a:accent3>
          <a:srgbClr val="FFFFFF"/>
        </a:accent3>
        <a:accent4>
          <a:srgbClr val="4B4B4C"/>
        </a:accent4>
        <a:accent5>
          <a:srgbClr val="AABFD3"/>
        </a:accent5>
        <a:accent6>
          <a:srgbClr val="8A8A8A"/>
        </a:accent6>
        <a:hlink>
          <a:srgbClr val="95AF17"/>
        </a:hlink>
        <a:folHlink>
          <a:srgbClr val="E45C27"/>
        </a:folHlink>
      </a:clrScheme>
      <a:clrMap bg1="lt1" tx1="dk1" bg2="lt2" tx2="dk2" accent1="accent1" accent2="accent2" accent3="accent3" accent4="accent4" accent5="accent5" accent6="accent6" hlink="hlink" folHlink="folHlink"/>
    </a:extraClrScheme>
    <a:extraClrScheme>
      <a:clrScheme name="7_Office Theme 1">
        <a:dk1>
          <a:srgbClr val="595959"/>
        </a:dk1>
        <a:lt1>
          <a:srgbClr val="FFFFFF"/>
        </a:lt1>
        <a:dk2>
          <a:srgbClr val="027DAE"/>
        </a:dk2>
        <a:lt2>
          <a:srgbClr val="E4E8E9"/>
        </a:lt2>
        <a:accent1>
          <a:srgbClr val="009FDA"/>
        </a:accent1>
        <a:accent2>
          <a:srgbClr val="999999"/>
        </a:accent2>
        <a:accent3>
          <a:srgbClr val="FFFFFF"/>
        </a:accent3>
        <a:accent4>
          <a:srgbClr val="4B4B4B"/>
        </a:accent4>
        <a:accent5>
          <a:srgbClr val="AACDEA"/>
        </a:accent5>
        <a:accent6>
          <a:srgbClr val="8A8A8A"/>
        </a:accent6>
        <a:hlink>
          <a:srgbClr val="027DAE"/>
        </a:hlink>
        <a:folHlink>
          <a:srgbClr val="999999"/>
        </a:folHlink>
      </a:clrScheme>
      <a:clrMap bg1="lt1" tx1="dk1" bg2="lt2" tx2="dk2" accent1="accent1" accent2="accent2" accent3="accent3" accent4="accent4" accent5="accent5" accent6="accent6" hlink="hlink" folHlink="folHlink"/>
    </a:extraClrScheme>
    <a:extraClrScheme>
      <a:clrScheme name="7_Office Theme 2">
        <a:dk1>
          <a:srgbClr val="59595B"/>
        </a:dk1>
        <a:lt1>
          <a:srgbClr val="FFFFFF"/>
        </a:lt1>
        <a:dk2>
          <a:srgbClr val="009FDA"/>
        </a:dk2>
        <a:lt2>
          <a:srgbClr val="58ADB0"/>
        </a:lt2>
        <a:accent1>
          <a:srgbClr val="027DAE"/>
        </a:accent1>
        <a:accent2>
          <a:srgbClr val="999999"/>
        </a:accent2>
        <a:accent3>
          <a:srgbClr val="FFFFFF"/>
        </a:accent3>
        <a:accent4>
          <a:srgbClr val="4B4B4C"/>
        </a:accent4>
        <a:accent5>
          <a:srgbClr val="AABFD3"/>
        </a:accent5>
        <a:accent6>
          <a:srgbClr val="8A8A8A"/>
        </a:accent6>
        <a:hlink>
          <a:srgbClr val="95AF17"/>
        </a:hlink>
        <a:folHlink>
          <a:srgbClr val="E45C27"/>
        </a:folHlink>
      </a:clrScheme>
      <a:clrMap bg1="lt1" tx1="dk1" bg2="lt2" tx2="dk2" accent1="accent1" accent2="accent2" accent3="accent3" accent4="accent4" accent5="accent5" accent6="accent6" hlink="hlink" folHlink="folHlink"/>
    </a:extraClrScheme>
    <a:extraClrScheme>
      <a:clrScheme name="7_Office Theme 3">
        <a:dk1>
          <a:srgbClr val="616161"/>
        </a:dk1>
        <a:lt1>
          <a:srgbClr val="FFFFFF"/>
        </a:lt1>
        <a:dk2>
          <a:srgbClr val="003C7A"/>
        </a:dk2>
        <a:lt2>
          <a:srgbClr val="0084BF"/>
        </a:lt2>
        <a:accent1>
          <a:srgbClr val="FECE02"/>
        </a:accent1>
        <a:accent2>
          <a:srgbClr val="CB0F03"/>
        </a:accent2>
        <a:accent3>
          <a:srgbClr val="FFFFFF"/>
        </a:accent3>
        <a:accent4>
          <a:srgbClr val="525252"/>
        </a:accent4>
        <a:accent5>
          <a:srgbClr val="FEE3AA"/>
        </a:accent5>
        <a:accent6>
          <a:srgbClr val="B80C02"/>
        </a:accent6>
        <a:hlink>
          <a:srgbClr val="4B4B4B"/>
        </a:hlink>
        <a:folHlink>
          <a:srgbClr val="E1A20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72"/>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72"/>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72"/>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22142</TotalTime>
  <Words>1812</Words>
  <Application>Microsoft Office PowerPoint</Application>
  <PresentationFormat>On-screen Show (4:3)</PresentationFormat>
  <Paragraphs>556</Paragraphs>
  <Slides>30</Slides>
  <Notes>23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30</vt:i4>
      </vt:variant>
    </vt:vector>
  </HeadingPairs>
  <TitlesOfParts>
    <vt:vector size="36" baseType="lpstr">
      <vt:lpstr>Colliers</vt:lpstr>
      <vt:lpstr>5_Blank Presentation</vt:lpstr>
      <vt:lpstr>6_Blank Presentation</vt:lpstr>
      <vt:lpstr>7_Blank Presentation</vt:lpstr>
      <vt:lpstr>Chart</vt:lpstr>
      <vt:lpstr>Worksheet</vt:lpstr>
      <vt:lpstr>Slide 1</vt:lpstr>
      <vt:lpstr>Questions We Have Been Asking:</vt:lpstr>
      <vt:lpstr>Answer:</vt:lpstr>
      <vt:lpstr>Questions We Have Been Asking:</vt:lpstr>
      <vt:lpstr>The Hotel Market  Cycle</vt:lpstr>
      <vt:lpstr>Economic Assumptions Driving  Our Forecasts:</vt:lpstr>
      <vt:lpstr>A Review of the Drivers of Demand Change</vt:lpstr>
      <vt:lpstr>Slide 8</vt:lpstr>
      <vt:lpstr>Happy Thoughts</vt:lpstr>
      <vt:lpstr>Slide 10</vt:lpstr>
      <vt:lpstr>Slide 11</vt:lpstr>
      <vt:lpstr>Slide 12</vt:lpstr>
      <vt:lpstr>2011 RevPAR Forecast By Chain-Scale</vt:lpstr>
      <vt:lpstr>Slide 14</vt:lpstr>
      <vt:lpstr>No Margin for Error in Global Oil Markets…</vt:lpstr>
      <vt:lpstr>Moody’s Oil Price Scenarios</vt:lpstr>
      <vt:lpstr>Potential Effect of an Oil Price Spike on U.S GDP</vt:lpstr>
      <vt:lpstr>Potential effect of Oil Price Increases on RevPAR  </vt:lpstr>
      <vt:lpstr>Cumulative Change in RevPAR 2010 – 2012 – By Location</vt:lpstr>
      <vt:lpstr>Slide 20</vt:lpstr>
      <vt:lpstr>Atlanta Forecasts Come from Hotel Horizons ®</vt:lpstr>
      <vt:lpstr>Slide 22</vt:lpstr>
      <vt:lpstr>Slide 23</vt:lpstr>
      <vt:lpstr>Atlanta Projects Under Construction </vt:lpstr>
      <vt:lpstr>Representative Brands Upper and Lower Tiers</vt:lpstr>
      <vt:lpstr>Atlanta MSA All Hotels Improved Occupancy  in 2010 = Better ADR Performance in 2011</vt:lpstr>
      <vt:lpstr>Atlanta MSA Upper-Priced Hotels</vt:lpstr>
      <vt:lpstr>Atlanta MSA Lower-Priced Hotels</vt:lpstr>
      <vt:lpstr>Summary</vt:lpstr>
      <vt:lpstr>Thank you for your time.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Teresa Sharp</dc:creator>
  <cp:lastModifiedBy>Mark Woodworth</cp:lastModifiedBy>
  <cp:revision>713</cp:revision>
  <cp:lastPrinted>2010-03-08T04:09:44Z</cp:lastPrinted>
  <dcterms:created xsi:type="dcterms:W3CDTF">2010-03-08T03:32:05Z</dcterms:created>
  <dcterms:modified xsi:type="dcterms:W3CDTF">2011-05-16T11:08:13Z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Look and Feel</vt:lpwstr>
  </property>
</Properties>
</file>